
<file path=[Content_Types].xml><?xml version="1.0" encoding="utf-8"?>
<Types xmlns="http://schemas.openxmlformats.org/package/2006/content-types">
  <Default Extension="xml" ContentType="application/xml"/>
  <Default Extension="png" ContentType="image/png"/>
  <Default Extension="jpg" ContentType="image/jpeg"/>
  <Default Extension="jpeg" ContentType="image/jpeg"/>
  <Default Extension="emf" ContentType="image/x-emf"/>
  <Default Extension="rels" ContentType="application/vnd.openxmlformats-package.relationships+xml"/>
  <Default Extension="gif" ContentType="image/gif"/>
  <Default Extension="wav" ContentType="audio/wav"/>
  <Default Extension="bin" ContentType="application/vnd.openxmlformats-officedocument.presentationml.printerSettings"/>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sldIdLst>
    <p:sldId id="256" r:id="rId2"/>
    <p:sldId id="257" r:id="rId3"/>
    <p:sldId id="259" r:id="rId4"/>
    <p:sldId id="258" r:id="rId5"/>
    <p:sldId id="260" r:id="rId6"/>
    <p:sldId id="261" r:id="rId7"/>
    <p:sldId id="262" r:id="rId8"/>
    <p:sldId id="263" r:id="rId9"/>
    <p:sldId id="264" r:id="rId10"/>
    <p:sldId id="265" r:id="rId11"/>
    <p:sldId id="266" r:id="rId12"/>
    <p:sldId id="279" r:id="rId13"/>
    <p:sldId id="274" r:id="rId14"/>
    <p:sldId id="275" r:id="rId15"/>
    <p:sldId id="277" r:id="rId16"/>
    <p:sldId id="278" r:id="rId17"/>
    <p:sldId id="273" r:id="rId18"/>
    <p:sldId id="294" r:id="rId19"/>
    <p:sldId id="280" r:id="rId20"/>
    <p:sldId id="281" r:id="rId21"/>
    <p:sldId id="282" r:id="rId22"/>
    <p:sldId id="283" r:id="rId23"/>
    <p:sldId id="284" r:id="rId24"/>
    <p:sldId id="285" r:id="rId25"/>
    <p:sldId id="286" r:id="rId26"/>
    <p:sldId id="287" r:id="rId27"/>
    <p:sldId id="288" r:id="rId28"/>
    <p:sldId id="289" r:id="rId29"/>
    <p:sldId id="290" r:id="rId30"/>
    <p:sldId id="291" r:id="rId31"/>
    <p:sldId id="292" r:id="rId32"/>
    <p:sldId id="293" r:id="rId33"/>
    <p:sldId id="295" r:id="rId34"/>
    <p:sldId id="296" r:id="rId35"/>
    <p:sldId id="297" r:id="rId36"/>
    <p:sldId id="298" r:id="rId37"/>
    <p:sldId id="299" r:id="rId3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2" d="100"/>
          <a:sy n="82" d="100"/>
        </p:scale>
        <p:origin x="-1448"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interSettings" Target="printerSettings/printerSettings1.bin"/><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media/image1.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33.gif>
</file>

<file path=ppt/media/image4.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8AE105-C02D-0F44-81EC-DBE40070B83A}" type="datetimeFigureOut">
              <a:rPr lang="en-US" smtClean="0"/>
              <a:t>2/12/14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72AB62-7EF0-4C4E-825D-A96D543D2DE8}" type="slidenum">
              <a:rPr lang="en-US" smtClean="0"/>
              <a:t>‹#›</a:t>
            </a:fld>
            <a:endParaRPr lang="en-US"/>
          </a:p>
        </p:txBody>
      </p:sp>
    </p:spTree>
    <p:extLst>
      <p:ext uri="{BB962C8B-B14F-4D97-AF65-F5344CB8AC3E}">
        <p14:creationId xmlns:p14="http://schemas.microsoft.com/office/powerpoint/2010/main" val="185310897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what’s the best guess? Is</a:t>
            </a:r>
            <a:r>
              <a:rPr lang="en-US" baseline="0" dirty="0" smtClean="0"/>
              <a:t> it closer to 4 or 6? Do you think there’s MORE uncertainty, or LESS?</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2</a:t>
            </a:fld>
            <a:endParaRPr lang="en-US"/>
          </a:p>
        </p:txBody>
      </p:sp>
    </p:spTree>
    <p:extLst>
      <p:ext uri="{BB962C8B-B14F-4D97-AF65-F5344CB8AC3E}">
        <p14:creationId xmlns:p14="http://schemas.microsoft.com/office/powerpoint/2010/main" val="40841337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25</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26</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27</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28</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29</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30</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Under</a:t>
            </a:r>
            <a:r>
              <a:rPr lang="en-US" baseline="0" dirty="0" smtClean="0"/>
              <a:t> the linking hypothesis that the probability of REPORTING /b/ is the same as the the posterior probability, this neatly explains the step-like classification functions typically observed in speech perception.  It also, critically, links the </a:t>
            </a:r>
            <a:r>
              <a:rPr lang="en-US" i="1" baseline="0" dirty="0" smtClean="0"/>
              <a:t>distribution</a:t>
            </a:r>
            <a:r>
              <a:rPr lang="en-US" i="0" baseline="0" dirty="0" smtClean="0"/>
              <a:t> of cues for each category with the classification function.</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31</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Under</a:t>
            </a:r>
            <a:r>
              <a:rPr lang="en-US" baseline="0" dirty="0" smtClean="0"/>
              <a:t> the linking hypothesis that the probability of REPORTING /b/ is the same as the the posterior probability, this neatly explains the step-like classification functions typically observed in speech perception.  It also, critically, links the </a:t>
            </a:r>
            <a:r>
              <a:rPr lang="en-US" i="1" baseline="0" dirty="0" smtClean="0"/>
              <a:t>distribution</a:t>
            </a:r>
            <a:r>
              <a:rPr lang="en-US" i="0" baseline="0" dirty="0" smtClean="0"/>
              <a:t> of cues for each category with the classification function.</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32</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Bayes rule</a:t>
            </a:r>
            <a:r>
              <a:rPr lang="en-US" baseline="0" dirty="0" smtClean="0"/>
              <a:t> describes how to invert a generative model. I know this is a bit abstract so let’s look at it in a more concrete setting, where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33</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B-p contrast, two</a:t>
            </a:r>
            <a:r>
              <a:rPr lang="en-US" baseline="0" dirty="0" smtClean="0"/>
              <a:t> conditions: high and low variance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34</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about after I remember to put in my monocle, and my margin of error on my visual estimate goes down to a half a centimeter?</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3</a:t>
            </a:fld>
            <a:endParaRPr lang="en-US"/>
          </a:p>
        </p:txBody>
      </p:sp>
    </p:spTree>
    <p:extLst>
      <p:ext uri="{BB962C8B-B14F-4D97-AF65-F5344CB8AC3E}">
        <p14:creationId xmlns:p14="http://schemas.microsoft.com/office/powerpoint/2010/main" val="40841337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B-p contrast, two</a:t>
            </a:r>
            <a:r>
              <a:rPr lang="en-US" baseline="0" dirty="0" smtClean="0"/>
              <a:t> conditions: high and low variance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35</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B-p contrast, two</a:t>
            </a:r>
            <a:r>
              <a:rPr lang="en-US" baseline="0" dirty="0" smtClean="0"/>
              <a:t> conditions: high and low variance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36</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B-p contrast, two</a:t>
            </a:r>
            <a:r>
              <a:rPr lang="en-US" baseline="0" dirty="0" smtClean="0"/>
              <a:t> conditions: high and low variance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37</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(walk</a:t>
            </a:r>
            <a:r>
              <a:rPr lang="en-US" baseline="0" dirty="0" smtClean="0"/>
              <a:t> through this </a:t>
            </a:r>
            <a:r>
              <a:rPr lang="en-US" baseline="0" dirty="0" err="1" smtClean="0"/>
              <a:t>slowwwwly</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9</a:t>
            </a:fld>
            <a:endParaRPr lang="en-US"/>
          </a:p>
        </p:txBody>
      </p:sp>
    </p:spTree>
    <p:extLst>
      <p:ext uri="{BB962C8B-B14F-4D97-AF65-F5344CB8AC3E}">
        <p14:creationId xmlns:p14="http://schemas.microsoft.com/office/powerpoint/2010/main" val="2907667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again, a little silly. but if</a:t>
            </a:r>
            <a:r>
              <a:rPr lang="en-US" baseline="0" dirty="0" smtClean="0"/>
              <a:t> you replace your aunt and uncle with a flashing light and a buzzer, and the $20 with food, and you run the experiment on rats, then you have “backwards blocking”, which gave behaviorists a lot of headaches.  because an association between cue and reward changes without ever observing anything about that cue. it really looks like people (rats) are re-evaluating their previous experience with the help of mental representations.</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17</a:t>
            </a:fld>
            <a:endParaRPr lang="en-US"/>
          </a:p>
        </p:txBody>
      </p:sp>
    </p:spTree>
    <p:extLst>
      <p:ext uri="{BB962C8B-B14F-4D97-AF65-F5344CB8AC3E}">
        <p14:creationId xmlns:p14="http://schemas.microsoft.com/office/powerpoint/2010/main" val="2600876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19</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20</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21</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22</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24</a:t>
            </a:fld>
            <a:endParaRPr lang="en-US"/>
          </a:p>
        </p:txBody>
      </p:sp>
    </p:spTree>
    <p:extLst>
      <p:ext uri="{BB962C8B-B14F-4D97-AF65-F5344CB8AC3E}">
        <p14:creationId xmlns:p14="http://schemas.microsoft.com/office/powerpoint/2010/main" val="33295461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C261066-41FB-604C-85C2-7E12BC24E2D8}" type="datetimeFigureOut">
              <a:rPr lang="en-US" smtClean="0"/>
              <a:t>2/12/14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560632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261066-41FB-604C-85C2-7E12BC24E2D8}" type="datetimeFigureOut">
              <a:rPr lang="en-US" smtClean="0"/>
              <a:t>2/12/14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3095870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261066-41FB-604C-85C2-7E12BC24E2D8}" type="datetimeFigureOut">
              <a:rPr lang="en-US" smtClean="0"/>
              <a:t>2/12/14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1149234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261066-41FB-604C-85C2-7E12BC24E2D8}" type="datetimeFigureOut">
              <a:rPr lang="en-US" smtClean="0"/>
              <a:t>2/12/14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1487632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C261066-41FB-604C-85C2-7E12BC24E2D8}" type="datetimeFigureOut">
              <a:rPr lang="en-US" smtClean="0"/>
              <a:t>2/12/14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3232228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C261066-41FB-604C-85C2-7E12BC24E2D8}" type="datetimeFigureOut">
              <a:rPr lang="en-US" smtClean="0"/>
              <a:t>2/12/14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2307361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C261066-41FB-604C-85C2-7E12BC24E2D8}" type="datetimeFigureOut">
              <a:rPr lang="en-US" smtClean="0"/>
              <a:t>2/12/14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1670499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C261066-41FB-604C-85C2-7E12BC24E2D8}" type="datetimeFigureOut">
              <a:rPr lang="en-US" smtClean="0"/>
              <a:t>2/12/14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6529222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261066-41FB-604C-85C2-7E12BC24E2D8}" type="datetimeFigureOut">
              <a:rPr lang="en-US" smtClean="0"/>
              <a:t>2/12/14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4161911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261066-41FB-604C-85C2-7E12BC24E2D8}" type="datetimeFigureOut">
              <a:rPr lang="en-US" smtClean="0"/>
              <a:t>2/12/14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1662847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261066-41FB-604C-85C2-7E12BC24E2D8}" type="datetimeFigureOut">
              <a:rPr lang="en-US" smtClean="0"/>
              <a:t>2/12/14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34620694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Helvetica"/>
                <a:cs typeface="Helvetica"/>
              </a:defRPr>
            </a:lvl1pPr>
          </a:lstStyle>
          <a:p>
            <a:fld id="{EC261066-41FB-604C-85C2-7E12BC24E2D8}" type="datetimeFigureOut">
              <a:rPr lang="en-US" smtClean="0"/>
              <a:pPr/>
              <a:t>2/12/14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Helvetica"/>
                <a:cs typeface="Helvetica"/>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Helvetica"/>
                <a:cs typeface="Helvetica"/>
              </a:defRPr>
            </a:lvl1pPr>
          </a:lstStyle>
          <a:p>
            <a:fld id="{1E189618-6E96-6C43-8FD1-2122236DD676}" type="slidenum">
              <a:rPr lang="en-US" smtClean="0"/>
              <a:pPr/>
              <a:t>‹#›</a:t>
            </a:fld>
            <a:endParaRPr lang="en-US"/>
          </a:p>
        </p:txBody>
      </p:sp>
    </p:spTree>
    <p:extLst>
      <p:ext uri="{BB962C8B-B14F-4D97-AF65-F5344CB8AC3E}">
        <p14:creationId xmlns:p14="http://schemas.microsoft.com/office/powerpoint/2010/main" val="19356879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xmlns:p14="http://schemas.microsoft.com/office/powerpoint/2010/main" id="1" dur="indefinite" restart="never" nodeType="tmRoot"/>
      </p:par>
    </p:tnLst>
  </p:timing>
  <p:txStyles>
    <p:titleStyle>
      <a:lvl1pPr algn="l" defTabSz="457200" rtl="0" eaLnBrk="1" latinLnBrk="0" hangingPunct="1">
        <a:lnSpc>
          <a:spcPct val="80000"/>
        </a:lnSpc>
        <a:spcBef>
          <a:spcPct val="0"/>
        </a:spcBef>
        <a:buNone/>
        <a:defRPr sz="4400" b="1" kern="1200">
          <a:solidFill>
            <a:schemeClr val="tx1"/>
          </a:solidFill>
          <a:latin typeface="Helvetica"/>
          <a:ea typeface="+mj-ea"/>
          <a:cs typeface="Helvetica"/>
        </a:defRPr>
      </a:lvl1pPr>
    </p:titleStyle>
    <p:bodyStyle>
      <a:lvl1pPr marL="342900" indent="-342900" algn="l" defTabSz="457200" rtl="0" eaLnBrk="1" latinLnBrk="0" hangingPunct="1">
        <a:spcBef>
          <a:spcPct val="20000"/>
        </a:spcBef>
        <a:buFont typeface="Arial"/>
        <a:buChar char="•"/>
        <a:defRPr sz="3200" kern="1200">
          <a:solidFill>
            <a:schemeClr val="bg1">
              <a:lumMod val="50000"/>
            </a:schemeClr>
          </a:solidFill>
          <a:latin typeface="Helvetica"/>
          <a:ea typeface="+mn-ea"/>
          <a:cs typeface="Helvetica"/>
        </a:defRPr>
      </a:lvl1pPr>
      <a:lvl2pPr marL="742950" indent="-285750" algn="l" defTabSz="457200" rtl="0" eaLnBrk="1" latinLnBrk="0" hangingPunct="1">
        <a:spcBef>
          <a:spcPct val="20000"/>
        </a:spcBef>
        <a:buFont typeface="Arial"/>
        <a:buChar char="–"/>
        <a:defRPr sz="2800" kern="1200">
          <a:solidFill>
            <a:schemeClr val="bg1">
              <a:lumMod val="50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2400" kern="1200">
          <a:solidFill>
            <a:schemeClr val="bg1">
              <a:lumMod val="50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2000" kern="1200">
          <a:solidFill>
            <a:schemeClr val="bg1">
              <a:lumMod val="50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2000" kern="1200">
          <a:solidFill>
            <a:schemeClr val="bg1">
              <a:lumMod val="50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image" Target="../media/image18.jpg"/></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0.png"/><Relationship Id="rId7"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image" Target="../media/image18.jpg"/></Relationships>
</file>

<file path=ppt/slides/_rels/slide16.xml.rels><?xml version="1.0" encoding="UTF-8" standalone="yes"?>
<Relationships xmlns="http://schemas.openxmlformats.org/package/2006/relationships"><Relationship Id="rId3" Type="http://schemas.openxmlformats.org/officeDocument/2006/relationships/image" Target="../media/image18.jp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0.png"/><Relationship Id="rId7"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4.png"/><Relationship Id="rId5" Type="http://schemas.openxmlformats.org/officeDocument/2006/relationships/image" Target="file://localhost/Users/dkleinschmidt/Dropbox/work/pres/tufts-2014/figure/ideal-listener-schematics10.pdf" TargetMode="External"/><Relationship Id="rId1" Type="http://schemas.microsoft.com/office/2007/relationships/media" Target="../media/media1.wav"/><Relationship Id="rId2" Type="http://schemas.openxmlformats.org/officeDocument/2006/relationships/audio" Target="../media/media1.wav"/></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5.emf"/></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1.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5" Type="http://schemas.openxmlformats.org/officeDocument/2006/relationships/image" Target="../media/image30.emf"/><Relationship Id="rId6"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2.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gif"/></Relationships>
</file>

<file path=ppt/slides/_rels/slide24.xml.rels><?xml version="1.0" encoding="UTF-8" standalone="yes"?>
<Relationships xmlns="http://schemas.openxmlformats.org/package/2006/relationships"><Relationship Id="rId3" Type="http://schemas.openxmlformats.org/officeDocument/2006/relationships/image" Target="file://localhost/Users/dkleinschmidt/Dropbox/work/pres/tufts-2014/figure/ideal-listener-schematics3.pdf" TargetMode="External"/><Relationship Id="rId4" Type="http://schemas.openxmlformats.org/officeDocument/2006/relationships/image" Target="../media/image34.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5.xml.rels><?xml version="1.0" encoding="UTF-8" standalone="yes"?>
<Relationships xmlns="http://schemas.openxmlformats.org/package/2006/relationships"><Relationship Id="rId3" Type="http://schemas.openxmlformats.org/officeDocument/2006/relationships/image" Target="../media/image35.emf"/><Relationship Id="rId4" Type="http://schemas.openxmlformats.org/officeDocument/2006/relationships/image" Target="../media/image34.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6.xml.rels><?xml version="1.0" encoding="UTF-8" standalone="yes"?>
<Relationships xmlns="http://schemas.openxmlformats.org/package/2006/relationships"><Relationship Id="rId3" Type="http://schemas.openxmlformats.org/officeDocument/2006/relationships/image" Target="../media/image36.emf"/><Relationship Id="rId4" Type="http://schemas.openxmlformats.org/officeDocument/2006/relationships/image" Target="../media/image34.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7.xml.rels><?xml version="1.0" encoding="UTF-8" standalone="yes"?>
<Relationships xmlns="http://schemas.openxmlformats.org/package/2006/relationships"><Relationship Id="rId3" Type="http://schemas.openxmlformats.org/officeDocument/2006/relationships/image" Target="../media/image37.emf"/><Relationship Id="rId4" Type="http://schemas.openxmlformats.org/officeDocument/2006/relationships/image" Target="../media/image34.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8.xml.rels><?xml version="1.0" encoding="UTF-8" standalone="yes"?>
<Relationships xmlns="http://schemas.openxmlformats.org/package/2006/relationships"><Relationship Id="rId3" Type="http://schemas.openxmlformats.org/officeDocument/2006/relationships/image" Target="file://localhost/Users/dkleinschmidt/Dropbox/work/pres/tufts-2014/figure/ideal-listener-schematics5.pdf" TargetMode="External"/><Relationship Id="rId4" Type="http://schemas.openxmlformats.org/officeDocument/2006/relationships/image" Target="../media/image34.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9.xml.rels><?xml version="1.0" encoding="UTF-8" standalone="yes"?>
<Relationships xmlns="http://schemas.openxmlformats.org/package/2006/relationships"><Relationship Id="rId3" Type="http://schemas.openxmlformats.org/officeDocument/2006/relationships/image" Target="../media/image38.emf"/><Relationship Id="rId4" Type="http://schemas.openxmlformats.org/officeDocument/2006/relationships/image" Target="../media/image39.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image" Target="../media/image40.emf"/><Relationship Id="rId4" Type="http://schemas.openxmlformats.org/officeDocument/2006/relationships/image" Target="../media/image39.emf"/><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1.xml.rels><?xml version="1.0" encoding="UTF-8" standalone="yes"?>
<Relationships xmlns="http://schemas.openxmlformats.org/package/2006/relationships"><Relationship Id="rId3" Type="http://schemas.openxmlformats.org/officeDocument/2006/relationships/image" Target="../media/image41.emf"/><Relationship Id="rId4" Type="http://schemas.openxmlformats.org/officeDocument/2006/relationships/image" Target="../media/image39.em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2.xml.rels><?xml version="1.0" encoding="UTF-8" standalone="yes"?>
<Relationships xmlns="http://schemas.openxmlformats.org/package/2006/relationships"><Relationship Id="rId3" Type="http://schemas.openxmlformats.org/officeDocument/2006/relationships/image" Target="file://localhost/Users/dkleinschmidt/Dropbox/work/pres/tufts-2014/figure/ideal-listener-schematics10.pdf" TargetMode="External"/><Relationship Id="rId4" Type="http://schemas.openxmlformats.org/officeDocument/2006/relationships/image" Target="../media/image39.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2.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3.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4.emf"/></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5" Type="http://schemas.openxmlformats.org/officeDocument/2006/relationships/image" Target="../media/image8.emf"/><Relationship Id="rId6" Type="http://schemas.openxmlformats.org/officeDocument/2006/relationships/image" Target="../media/image9.emf"/><Relationship Id="rId7" Type="http://schemas.openxmlformats.org/officeDocument/2006/relationships/image" Target="../media/image10.emf"/><Relationship Id="rId8" Type="http://schemas.openxmlformats.org/officeDocument/2006/relationships/image" Target="../media/image11.emf"/><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5" Type="http://schemas.openxmlformats.org/officeDocument/2006/relationships/image" Target="../media/image12.emf"/><Relationship Id="rId6" Type="http://schemas.openxmlformats.org/officeDocument/2006/relationships/image" Target="../media/image13.emf"/><Relationship Id="rId7" Type="http://schemas.openxmlformats.org/officeDocument/2006/relationships/image" Target="../media/image14.emf"/><Relationship Id="rId8"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file://localhost/Users/dkleinschmidt/Dropbox/teach/tufts-intro-cog-sci-2014/figure/cue-combo-dists2.pdf"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1141700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Bayesian modeling</a:t>
            </a:r>
            <a:endParaRPr lang="en-US" dirty="0"/>
          </a:p>
        </p:txBody>
      </p:sp>
      <p:sp>
        <p:nvSpPr>
          <p:cNvPr id="3" name="Content Placeholder 2"/>
          <p:cNvSpPr>
            <a:spLocks noGrp="1"/>
          </p:cNvSpPr>
          <p:nvPr>
            <p:ph idx="1"/>
          </p:nvPr>
        </p:nvSpPr>
        <p:spPr/>
        <p:txBody>
          <a:bodyPr/>
          <a:lstStyle/>
          <a:p>
            <a:r>
              <a:rPr lang="en-US" dirty="0" smtClean="0"/>
              <a:t>Represent uncertain information</a:t>
            </a:r>
          </a:p>
          <a:p>
            <a:r>
              <a:rPr lang="en-US" dirty="0" smtClean="0"/>
              <a:t>Everything is a probability distribution</a:t>
            </a:r>
          </a:p>
          <a:p>
            <a:r>
              <a:rPr lang="en-US" dirty="0" smtClean="0"/>
              <a:t>Usually describe </a:t>
            </a:r>
            <a:r>
              <a:rPr lang="en-US" b="1" dirty="0" smtClean="0"/>
              <a:t>optimal </a:t>
            </a:r>
            <a:r>
              <a:rPr lang="en-US" dirty="0" smtClean="0"/>
              <a:t>performance for a task, given certain information and assumptions about task structure.</a:t>
            </a:r>
          </a:p>
          <a:p>
            <a:r>
              <a:rPr lang="en-US" dirty="0" smtClean="0"/>
              <a:t>Not always directly related to actual cognitive processing or neural activity.</a:t>
            </a:r>
            <a:endParaRPr lang="en-US" dirty="0"/>
          </a:p>
        </p:txBody>
      </p:sp>
    </p:spTree>
    <p:extLst>
      <p:ext uri="{BB962C8B-B14F-4D97-AF65-F5344CB8AC3E}">
        <p14:creationId xmlns:p14="http://schemas.microsoft.com/office/powerpoint/2010/main" val="40274809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make a model</a:t>
            </a:r>
            <a:endParaRPr lang="en-US" dirty="0"/>
          </a:p>
        </p:txBody>
      </p:sp>
      <p:sp>
        <p:nvSpPr>
          <p:cNvPr id="3" name="Content Placeholder 2"/>
          <p:cNvSpPr>
            <a:spLocks noGrp="1"/>
          </p:cNvSpPr>
          <p:nvPr>
            <p:ph idx="1"/>
          </p:nvPr>
        </p:nvSpPr>
        <p:spPr/>
        <p:txBody>
          <a:bodyPr/>
          <a:lstStyle/>
          <a:p>
            <a:r>
              <a:rPr lang="en-US" dirty="0" smtClean="0"/>
              <a:t>Start with a theory</a:t>
            </a:r>
          </a:p>
          <a:p>
            <a:pPr lvl="1"/>
            <a:r>
              <a:rPr lang="en-US" dirty="0" smtClean="0"/>
              <a:t>“People combine information about size from different senses by weighting each sense according to its reliability”</a:t>
            </a:r>
          </a:p>
          <a:p>
            <a:r>
              <a:rPr lang="en-US" dirty="0" smtClean="0"/>
              <a:t>Express the theory quantitatively</a:t>
            </a:r>
          </a:p>
          <a:p>
            <a:pPr lvl="1"/>
            <a:r>
              <a:rPr lang="en-US" dirty="0" smtClean="0"/>
              <a:t>Information is a probability distribution</a:t>
            </a:r>
          </a:p>
          <a:p>
            <a:pPr lvl="1"/>
            <a:r>
              <a:rPr lang="en-US" dirty="0" smtClean="0"/>
              <a:t>Reliability is the inverse variance of that distribution.</a:t>
            </a:r>
            <a:endParaRPr lang="en-US" dirty="0"/>
          </a:p>
        </p:txBody>
      </p:sp>
    </p:spTree>
    <p:extLst>
      <p:ext uri="{BB962C8B-B14F-4D97-AF65-F5344CB8AC3E}">
        <p14:creationId xmlns:p14="http://schemas.microsoft.com/office/powerpoint/2010/main" val="232407874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Backwards blocking/</a:t>
            </a:r>
            <a:br>
              <a:rPr lang="en-US" dirty="0" smtClean="0"/>
            </a:br>
            <a:r>
              <a:rPr lang="en-US" dirty="0" smtClean="0"/>
              <a:t>Explaining away</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82696644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1</a:t>
            </a:r>
            <a:endParaRPr lang="en-US" dirty="0"/>
          </a:p>
        </p:txBody>
      </p:sp>
      <p:pic>
        <p:nvPicPr>
          <p:cNvPr id="5" name="Picture 4" descr="ratatouille-remy.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493" y="2361859"/>
            <a:ext cx="2416200" cy="3068190"/>
          </a:xfrm>
          <a:prstGeom prst="rect">
            <a:avLst/>
          </a:prstGeom>
        </p:spPr>
      </p:pic>
      <p:pic>
        <p:nvPicPr>
          <p:cNvPr id="7" name="Picture 6" descr="icon_189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2194" y="2765230"/>
            <a:ext cx="1192696" cy="1192696"/>
          </a:xfrm>
          <a:prstGeom prst="rect">
            <a:avLst/>
          </a:prstGeom>
        </p:spPr>
      </p:pic>
      <p:pic>
        <p:nvPicPr>
          <p:cNvPr id="8" name="Picture 7" descr="icon_733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9191" y="2691656"/>
            <a:ext cx="1281760" cy="1281760"/>
          </a:xfrm>
          <a:prstGeom prst="rect">
            <a:avLst/>
          </a:prstGeom>
        </p:spPr>
      </p:pic>
      <p:pic>
        <p:nvPicPr>
          <p:cNvPr id="9" name="Picture 8" descr="icon_927.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6725857" y="2749740"/>
            <a:ext cx="1222698" cy="1222698"/>
          </a:xfrm>
          <a:prstGeom prst="rect">
            <a:avLst/>
          </a:prstGeom>
        </p:spPr>
      </p:pic>
      <p:sp>
        <p:nvSpPr>
          <p:cNvPr id="10" name="TextBox 9"/>
          <p:cNvSpPr txBox="1"/>
          <p:nvPr/>
        </p:nvSpPr>
        <p:spPr>
          <a:xfrm>
            <a:off x="4499902" y="2796210"/>
            <a:ext cx="491240" cy="830997"/>
          </a:xfrm>
          <a:prstGeom prst="rect">
            <a:avLst/>
          </a:prstGeom>
          <a:noFill/>
        </p:spPr>
        <p:txBody>
          <a:bodyPr wrap="none" rtlCol="0">
            <a:spAutoFit/>
          </a:bodyPr>
          <a:lstStyle/>
          <a:p>
            <a:r>
              <a:rPr lang="en-US" sz="4800" dirty="0" smtClean="0"/>
              <a:t>+</a:t>
            </a:r>
            <a:endParaRPr lang="en-US" sz="4800" dirty="0"/>
          </a:p>
        </p:txBody>
      </p:sp>
      <p:sp>
        <p:nvSpPr>
          <p:cNvPr id="11" name="TextBox 10"/>
          <p:cNvSpPr txBox="1"/>
          <p:nvPr/>
        </p:nvSpPr>
        <p:spPr>
          <a:xfrm>
            <a:off x="6199323" y="2796210"/>
            <a:ext cx="491240" cy="830997"/>
          </a:xfrm>
          <a:prstGeom prst="rect">
            <a:avLst/>
          </a:prstGeom>
          <a:noFill/>
        </p:spPr>
        <p:txBody>
          <a:bodyPr wrap="none" rtlCol="0">
            <a:spAutoFit/>
          </a:bodyPr>
          <a:lstStyle/>
          <a:p>
            <a:r>
              <a:rPr lang="en-US" sz="4800" dirty="0" smtClean="0"/>
              <a:t>+</a:t>
            </a:r>
            <a:endParaRPr lang="en-US" sz="4800" dirty="0"/>
          </a:p>
        </p:txBody>
      </p:sp>
    </p:spTree>
    <p:extLst>
      <p:ext uri="{BB962C8B-B14F-4D97-AF65-F5344CB8AC3E}">
        <p14:creationId xmlns:p14="http://schemas.microsoft.com/office/powerpoint/2010/main" val="58385937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1: test</a:t>
            </a:r>
            <a:endParaRPr lang="en-US" dirty="0"/>
          </a:p>
        </p:txBody>
      </p:sp>
      <p:pic>
        <p:nvPicPr>
          <p:cNvPr id="7" name="Picture 6" descr="icon_189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722" y="2294572"/>
            <a:ext cx="1192696" cy="1192696"/>
          </a:xfrm>
          <a:prstGeom prst="rect">
            <a:avLst/>
          </a:prstGeom>
        </p:spPr>
      </p:pic>
      <p:grpSp>
        <p:nvGrpSpPr>
          <p:cNvPr id="4" name="Group 3"/>
          <p:cNvGrpSpPr/>
          <p:nvPr/>
        </p:nvGrpSpPr>
        <p:grpSpPr>
          <a:xfrm>
            <a:off x="3818796" y="1388881"/>
            <a:ext cx="1947947" cy="2621607"/>
            <a:chOff x="4929191" y="848053"/>
            <a:chExt cx="3510150" cy="4724067"/>
          </a:xfrm>
        </p:grpSpPr>
        <p:pic>
          <p:nvPicPr>
            <p:cNvPr id="5" name="Picture 4"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9191" y="2503930"/>
              <a:ext cx="2416200" cy="3068190"/>
            </a:xfrm>
            <a:prstGeom prst="rect">
              <a:avLst/>
            </a:prstGeom>
          </p:spPr>
        </p:pic>
        <p:pic>
          <p:nvPicPr>
            <p:cNvPr id="9" name="Picture 8"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734042" y="1125988"/>
              <a:ext cx="1222698" cy="1222698"/>
            </a:xfrm>
            <a:prstGeom prst="rect">
              <a:avLst/>
            </a:prstGeom>
          </p:spPr>
        </p:pic>
        <p:pic>
          <p:nvPicPr>
            <p:cNvPr id="3" name="Picture 2" descr="icon_149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1441" y="848053"/>
              <a:ext cx="2187900" cy="2187900"/>
            </a:xfrm>
            <a:prstGeom prst="rect">
              <a:avLst/>
            </a:prstGeom>
          </p:spPr>
        </p:pic>
      </p:grpSp>
      <p:grpSp>
        <p:nvGrpSpPr>
          <p:cNvPr id="12" name="Group 11"/>
          <p:cNvGrpSpPr/>
          <p:nvPr/>
        </p:nvGrpSpPr>
        <p:grpSpPr>
          <a:xfrm>
            <a:off x="3846419" y="4099546"/>
            <a:ext cx="1947947" cy="2621607"/>
            <a:chOff x="4929191" y="848053"/>
            <a:chExt cx="3510150" cy="4724067"/>
          </a:xfrm>
        </p:grpSpPr>
        <p:pic>
          <p:nvPicPr>
            <p:cNvPr id="13" name="Picture 12"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9191" y="2503930"/>
              <a:ext cx="2416200" cy="3068190"/>
            </a:xfrm>
            <a:prstGeom prst="rect">
              <a:avLst/>
            </a:prstGeom>
          </p:spPr>
        </p:pic>
        <p:pic>
          <p:nvPicPr>
            <p:cNvPr id="14" name="Picture 13"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734042" y="1125988"/>
              <a:ext cx="1222698" cy="1222698"/>
            </a:xfrm>
            <a:prstGeom prst="rect">
              <a:avLst/>
            </a:prstGeom>
          </p:spPr>
        </p:pic>
        <p:pic>
          <p:nvPicPr>
            <p:cNvPr id="15" name="Picture 14" descr="icon_149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1441" y="848053"/>
              <a:ext cx="2187900" cy="2187900"/>
            </a:xfrm>
            <a:prstGeom prst="rect">
              <a:avLst/>
            </a:prstGeom>
          </p:spPr>
        </p:pic>
      </p:grpSp>
      <p:pic>
        <p:nvPicPr>
          <p:cNvPr id="16" name="Picture 15" descr="icon_7336.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07122" y="5018470"/>
            <a:ext cx="1281760" cy="1281760"/>
          </a:xfrm>
          <a:prstGeom prst="rect">
            <a:avLst/>
          </a:prstGeom>
        </p:spPr>
      </p:pic>
      <p:pic>
        <p:nvPicPr>
          <p:cNvPr id="6" name="Picture 5"/>
          <p:cNvPicPr>
            <a:picLocks noChangeAspect="1"/>
          </p:cNvPicPr>
          <p:nvPr/>
        </p:nvPicPr>
        <p:blipFill rotWithShape="1">
          <a:blip r:embed="rId7"/>
          <a:srcRect l="30396" r="23858"/>
          <a:stretch/>
        </p:blipFill>
        <p:spPr>
          <a:xfrm>
            <a:off x="6675526" y="2332049"/>
            <a:ext cx="1347497" cy="1649570"/>
          </a:xfrm>
          <a:prstGeom prst="rect">
            <a:avLst/>
          </a:prstGeom>
        </p:spPr>
      </p:pic>
      <p:pic>
        <p:nvPicPr>
          <p:cNvPr id="17" name="Picture 16"/>
          <p:cNvPicPr>
            <a:picLocks noChangeAspect="1"/>
          </p:cNvPicPr>
          <p:nvPr/>
        </p:nvPicPr>
        <p:blipFill rotWithShape="1">
          <a:blip r:embed="rId7"/>
          <a:srcRect l="30396" r="23858"/>
          <a:stretch/>
        </p:blipFill>
        <p:spPr>
          <a:xfrm>
            <a:off x="6675526" y="4996388"/>
            <a:ext cx="1347497" cy="1649570"/>
          </a:xfrm>
          <a:prstGeom prst="rect">
            <a:avLst/>
          </a:prstGeom>
        </p:spPr>
      </p:pic>
      <p:cxnSp>
        <p:nvCxnSpPr>
          <p:cNvPr id="19" name="Straight Arrow Connector 18"/>
          <p:cNvCxnSpPr/>
          <p:nvPr/>
        </p:nvCxnSpPr>
        <p:spPr>
          <a:xfrm>
            <a:off x="3082204" y="2881064"/>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5526549" y="2881064"/>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3082204" y="5700156"/>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5526549" y="5700156"/>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29" name="Group 28"/>
          <p:cNvGrpSpPr/>
          <p:nvPr/>
        </p:nvGrpSpPr>
        <p:grpSpPr>
          <a:xfrm>
            <a:off x="5616619" y="431034"/>
            <a:ext cx="2886520" cy="760286"/>
            <a:chOff x="3082194" y="2691656"/>
            <a:chExt cx="4866361" cy="1281760"/>
          </a:xfrm>
        </p:grpSpPr>
        <p:pic>
          <p:nvPicPr>
            <p:cNvPr id="24" name="Picture 23" descr="icon_189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2194" y="2765230"/>
              <a:ext cx="1192696" cy="1192696"/>
            </a:xfrm>
            <a:prstGeom prst="rect">
              <a:avLst/>
            </a:prstGeom>
          </p:spPr>
        </p:pic>
        <p:pic>
          <p:nvPicPr>
            <p:cNvPr id="25" name="Picture 24" descr="icon_7336.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9191" y="2691656"/>
              <a:ext cx="1281760" cy="1281760"/>
            </a:xfrm>
            <a:prstGeom prst="rect">
              <a:avLst/>
            </a:prstGeom>
          </p:spPr>
        </p:pic>
        <p:pic>
          <p:nvPicPr>
            <p:cNvPr id="26" name="Picture 25"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725857" y="2749740"/>
              <a:ext cx="1222698" cy="1222698"/>
            </a:xfrm>
            <a:prstGeom prst="rect">
              <a:avLst/>
            </a:prstGeom>
          </p:spPr>
        </p:pic>
        <p:sp>
          <p:nvSpPr>
            <p:cNvPr id="27" name="TextBox 26"/>
            <p:cNvSpPr txBox="1"/>
            <p:nvPr/>
          </p:nvSpPr>
          <p:spPr>
            <a:xfrm>
              <a:off x="4499903" y="2796210"/>
              <a:ext cx="570765" cy="778317"/>
            </a:xfrm>
            <a:prstGeom prst="rect">
              <a:avLst/>
            </a:prstGeom>
            <a:noFill/>
          </p:spPr>
          <p:txBody>
            <a:bodyPr wrap="none" rtlCol="0">
              <a:spAutoFit/>
            </a:bodyPr>
            <a:lstStyle/>
            <a:p>
              <a:r>
                <a:rPr lang="en-US" sz="2400" dirty="0" smtClean="0"/>
                <a:t>+</a:t>
              </a:r>
              <a:endParaRPr lang="en-US" sz="2400" dirty="0"/>
            </a:p>
          </p:txBody>
        </p:sp>
        <p:sp>
          <p:nvSpPr>
            <p:cNvPr id="28" name="TextBox 27"/>
            <p:cNvSpPr txBox="1"/>
            <p:nvPr/>
          </p:nvSpPr>
          <p:spPr>
            <a:xfrm>
              <a:off x="6199322" y="2796210"/>
              <a:ext cx="570765" cy="778317"/>
            </a:xfrm>
            <a:prstGeom prst="rect">
              <a:avLst/>
            </a:prstGeom>
            <a:noFill/>
          </p:spPr>
          <p:txBody>
            <a:bodyPr wrap="none" rtlCol="0">
              <a:spAutoFit/>
            </a:bodyPr>
            <a:lstStyle/>
            <a:p>
              <a:r>
                <a:rPr lang="en-US" sz="2400" dirty="0" smtClean="0"/>
                <a:t>+</a:t>
              </a:r>
              <a:endParaRPr lang="en-US" sz="2400" dirty="0"/>
            </a:p>
          </p:txBody>
        </p:sp>
      </p:grpSp>
    </p:spTree>
    <p:extLst>
      <p:ext uri="{BB962C8B-B14F-4D97-AF65-F5344CB8AC3E}">
        <p14:creationId xmlns:p14="http://schemas.microsoft.com/office/powerpoint/2010/main" val="229478681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2</a:t>
            </a:r>
            <a:endParaRPr lang="en-US" dirty="0"/>
          </a:p>
        </p:txBody>
      </p:sp>
      <p:pic>
        <p:nvPicPr>
          <p:cNvPr id="5" name="Picture 4" descr="ratatouille-remy.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493" y="2361859"/>
            <a:ext cx="2416200" cy="3068190"/>
          </a:xfrm>
          <a:prstGeom prst="rect">
            <a:avLst/>
          </a:prstGeom>
        </p:spPr>
      </p:pic>
      <p:pic>
        <p:nvPicPr>
          <p:cNvPr id="7" name="Picture 6" descr="icon_189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4642" y="2765230"/>
            <a:ext cx="1192696" cy="1192696"/>
          </a:xfrm>
          <a:prstGeom prst="rect">
            <a:avLst/>
          </a:prstGeom>
        </p:spPr>
      </p:pic>
      <p:pic>
        <p:nvPicPr>
          <p:cNvPr id="9" name="Picture 8"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5657184" y="2749739"/>
            <a:ext cx="1222700" cy="1222700"/>
          </a:xfrm>
          <a:prstGeom prst="rect">
            <a:avLst/>
          </a:prstGeom>
        </p:spPr>
      </p:pic>
      <p:sp>
        <p:nvSpPr>
          <p:cNvPr id="11" name="TextBox 10"/>
          <p:cNvSpPr txBox="1"/>
          <p:nvPr/>
        </p:nvSpPr>
        <p:spPr>
          <a:xfrm>
            <a:off x="5130651" y="2796210"/>
            <a:ext cx="491240" cy="830997"/>
          </a:xfrm>
          <a:prstGeom prst="rect">
            <a:avLst/>
          </a:prstGeom>
          <a:noFill/>
        </p:spPr>
        <p:txBody>
          <a:bodyPr wrap="none" rtlCol="0">
            <a:spAutoFit/>
          </a:bodyPr>
          <a:lstStyle/>
          <a:p>
            <a:r>
              <a:rPr lang="en-US" sz="4800" dirty="0" smtClean="0"/>
              <a:t>+</a:t>
            </a:r>
            <a:endParaRPr lang="en-US" sz="4800" dirty="0"/>
          </a:p>
        </p:txBody>
      </p:sp>
    </p:spTree>
    <p:extLst>
      <p:ext uri="{BB962C8B-B14F-4D97-AF65-F5344CB8AC3E}">
        <p14:creationId xmlns:p14="http://schemas.microsoft.com/office/powerpoint/2010/main" val="295712918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2: test</a:t>
            </a:r>
            <a:endParaRPr lang="en-US" dirty="0"/>
          </a:p>
        </p:txBody>
      </p:sp>
      <p:pic>
        <p:nvPicPr>
          <p:cNvPr id="7" name="Picture 6" descr="icon_189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722" y="2341042"/>
            <a:ext cx="1192696" cy="1192696"/>
          </a:xfrm>
          <a:prstGeom prst="rect">
            <a:avLst/>
          </a:prstGeom>
        </p:spPr>
      </p:pic>
      <p:grpSp>
        <p:nvGrpSpPr>
          <p:cNvPr id="4" name="Group 3"/>
          <p:cNvGrpSpPr/>
          <p:nvPr/>
        </p:nvGrpSpPr>
        <p:grpSpPr>
          <a:xfrm>
            <a:off x="3818796" y="1342411"/>
            <a:ext cx="1947947" cy="2621607"/>
            <a:chOff x="4929191" y="848053"/>
            <a:chExt cx="3510150" cy="4724067"/>
          </a:xfrm>
        </p:grpSpPr>
        <p:pic>
          <p:nvPicPr>
            <p:cNvPr id="5" name="Picture 4"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9191" y="2503930"/>
              <a:ext cx="2416200" cy="3068190"/>
            </a:xfrm>
            <a:prstGeom prst="rect">
              <a:avLst/>
            </a:prstGeom>
          </p:spPr>
        </p:pic>
        <p:pic>
          <p:nvPicPr>
            <p:cNvPr id="9" name="Picture 8"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734042" y="1125988"/>
              <a:ext cx="1222698" cy="1222698"/>
            </a:xfrm>
            <a:prstGeom prst="rect">
              <a:avLst/>
            </a:prstGeom>
          </p:spPr>
        </p:pic>
        <p:pic>
          <p:nvPicPr>
            <p:cNvPr id="3" name="Picture 2" descr="icon_149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1441" y="848053"/>
              <a:ext cx="2187900" cy="2187900"/>
            </a:xfrm>
            <a:prstGeom prst="rect">
              <a:avLst/>
            </a:prstGeom>
          </p:spPr>
        </p:pic>
      </p:grpSp>
      <p:pic>
        <p:nvPicPr>
          <p:cNvPr id="13" name="Picture 12"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6419" y="5018470"/>
            <a:ext cx="1340863" cy="1702683"/>
          </a:xfrm>
          <a:prstGeom prst="rect">
            <a:avLst/>
          </a:prstGeom>
        </p:spPr>
      </p:pic>
      <p:pic>
        <p:nvPicPr>
          <p:cNvPr id="15" name="Picture 14" descr="icon_149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80198" y="4099546"/>
            <a:ext cx="1214168" cy="1214169"/>
          </a:xfrm>
          <a:prstGeom prst="rect">
            <a:avLst/>
          </a:prstGeom>
        </p:spPr>
      </p:pic>
      <p:pic>
        <p:nvPicPr>
          <p:cNvPr id="16" name="Picture 15" descr="icon_7336.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07122" y="5018470"/>
            <a:ext cx="1281760" cy="1281760"/>
          </a:xfrm>
          <a:prstGeom prst="rect">
            <a:avLst/>
          </a:prstGeom>
        </p:spPr>
      </p:pic>
      <p:pic>
        <p:nvPicPr>
          <p:cNvPr id="6" name="Picture 5"/>
          <p:cNvPicPr>
            <a:picLocks noChangeAspect="1"/>
          </p:cNvPicPr>
          <p:nvPr/>
        </p:nvPicPr>
        <p:blipFill rotWithShape="1">
          <a:blip r:embed="rId7"/>
          <a:srcRect l="30396" r="23858"/>
          <a:stretch/>
        </p:blipFill>
        <p:spPr>
          <a:xfrm>
            <a:off x="6675526" y="2378519"/>
            <a:ext cx="1347497" cy="1649570"/>
          </a:xfrm>
          <a:prstGeom prst="rect">
            <a:avLst/>
          </a:prstGeom>
        </p:spPr>
      </p:pic>
      <p:cxnSp>
        <p:nvCxnSpPr>
          <p:cNvPr id="19" name="Straight Arrow Connector 18"/>
          <p:cNvCxnSpPr/>
          <p:nvPr/>
        </p:nvCxnSpPr>
        <p:spPr>
          <a:xfrm>
            <a:off x="3082204" y="2927534"/>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5526549" y="2927534"/>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3082204" y="5700156"/>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5526549" y="5700156"/>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pic>
        <p:nvPicPr>
          <p:cNvPr id="20" name="Picture 19"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2160" y="5018470"/>
            <a:ext cx="1340863" cy="1702683"/>
          </a:xfrm>
          <a:prstGeom prst="rect">
            <a:avLst/>
          </a:prstGeom>
        </p:spPr>
      </p:pic>
      <p:grpSp>
        <p:nvGrpSpPr>
          <p:cNvPr id="8" name="Group 7"/>
          <p:cNvGrpSpPr/>
          <p:nvPr/>
        </p:nvGrpSpPr>
        <p:grpSpPr>
          <a:xfrm>
            <a:off x="7162987" y="454539"/>
            <a:ext cx="1720071" cy="681675"/>
            <a:chOff x="4429195" y="214791"/>
            <a:chExt cx="3085242" cy="1222700"/>
          </a:xfrm>
        </p:grpSpPr>
        <p:pic>
          <p:nvPicPr>
            <p:cNvPr id="24" name="Picture 23" descr="icon_189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9195" y="230282"/>
              <a:ext cx="1192696" cy="1192696"/>
            </a:xfrm>
            <a:prstGeom prst="rect">
              <a:avLst/>
            </a:prstGeom>
          </p:spPr>
        </p:pic>
        <p:pic>
          <p:nvPicPr>
            <p:cNvPr id="25" name="Picture 24"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291737" y="214791"/>
              <a:ext cx="1222700" cy="1222700"/>
            </a:xfrm>
            <a:prstGeom prst="rect">
              <a:avLst/>
            </a:prstGeom>
          </p:spPr>
        </p:pic>
        <p:sp>
          <p:nvSpPr>
            <p:cNvPr id="26" name="TextBox 25"/>
            <p:cNvSpPr txBox="1"/>
            <p:nvPr/>
          </p:nvSpPr>
          <p:spPr>
            <a:xfrm>
              <a:off x="5765204" y="261261"/>
              <a:ext cx="607255" cy="828075"/>
            </a:xfrm>
            <a:prstGeom prst="rect">
              <a:avLst/>
            </a:prstGeom>
            <a:noFill/>
          </p:spPr>
          <p:txBody>
            <a:bodyPr wrap="none" rtlCol="0">
              <a:spAutoFit/>
            </a:bodyPr>
            <a:lstStyle/>
            <a:p>
              <a:r>
                <a:rPr lang="en-US" sz="2400" dirty="0" smtClean="0"/>
                <a:t>+</a:t>
              </a:r>
              <a:endParaRPr lang="en-US" sz="2400" dirty="0"/>
            </a:p>
          </p:txBody>
        </p:sp>
      </p:grpSp>
    </p:spTree>
    <p:extLst>
      <p:ext uri="{BB962C8B-B14F-4D97-AF65-F5344CB8AC3E}">
        <p14:creationId xmlns:p14="http://schemas.microsoft.com/office/powerpoint/2010/main" val="352405770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274638"/>
            <a:ext cx="8229600" cy="1143000"/>
          </a:xfrm>
        </p:spPr>
        <p:txBody>
          <a:bodyPr>
            <a:normAutofit fontScale="90000"/>
          </a:bodyPr>
          <a:lstStyle/>
          <a:p>
            <a:r>
              <a:rPr lang="en-US" dirty="0" smtClean="0"/>
              <a:t>Explaining away &amp;</a:t>
            </a:r>
            <a:br>
              <a:rPr lang="en-US" dirty="0" smtClean="0"/>
            </a:br>
            <a:r>
              <a:rPr lang="en-US" dirty="0" smtClean="0"/>
              <a:t>backward blocking</a:t>
            </a:r>
            <a:endParaRPr lang="en-US" dirty="0"/>
          </a:p>
        </p:txBody>
      </p:sp>
      <p:sp>
        <p:nvSpPr>
          <p:cNvPr id="5" name="Content Placeholder 2"/>
          <p:cNvSpPr>
            <a:spLocks noGrp="1"/>
          </p:cNvSpPr>
          <p:nvPr>
            <p:ph idx="1"/>
          </p:nvPr>
        </p:nvSpPr>
        <p:spPr>
          <a:xfrm>
            <a:off x="457200" y="1600200"/>
            <a:ext cx="8229600" cy="4951881"/>
          </a:xfrm>
        </p:spPr>
        <p:txBody>
          <a:bodyPr>
            <a:normAutofit/>
          </a:bodyPr>
          <a:lstStyle/>
          <a:p>
            <a:r>
              <a:rPr lang="en-US" dirty="0" smtClean="0"/>
              <a:t>Bayesian model:</a:t>
            </a:r>
          </a:p>
          <a:p>
            <a:r>
              <a:rPr lang="en-US" dirty="0" smtClean="0"/>
              <a:t>Cue weights (how well cue predicts shock), sum to 1.</a:t>
            </a:r>
          </a:p>
          <a:p>
            <a:r>
              <a:rPr lang="en-US" dirty="0" smtClean="0"/>
              <a:t>After exposure to </a:t>
            </a:r>
            <a:r>
              <a:rPr lang="en-US" dirty="0" err="1" smtClean="0"/>
              <a:t>light+sound+shock</a:t>
            </a:r>
            <a:r>
              <a:rPr lang="en-US" dirty="0" smtClean="0"/>
              <a:t>, could be anywhere from all light to all sound and mixtures in between. </a:t>
            </a:r>
          </a:p>
          <a:p>
            <a:r>
              <a:rPr lang="en-US" dirty="0" smtClean="0"/>
              <a:t>After exposure to </a:t>
            </a:r>
            <a:r>
              <a:rPr lang="en-US" dirty="0" err="1" smtClean="0"/>
              <a:t>sound+shock</a:t>
            </a:r>
            <a:r>
              <a:rPr lang="en-US" dirty="0" smtClean="0"/>
              <a:t>, high weight for sound is supported, and hence weight for light drops.</a:t>
            </a:r>
            <a:endParaRPr lang="en-US" dirty="0"/>
          </a:p>
        </p:txBody>
      </p:sp>
    </p:spTree>
    <p:extLst>
      <p:ext uri="{BB962C8B-B14F-4D97-AF65-F5344CB8AC3E}">
        <p14:creationId xmlns:p14="http://schemas.microsoft.com/office/powerpoint/2010/main" val="410235305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dirty="0"/>
          </a:p>
        </p:txBody>
      </p:sp>
      <p:pic>
        <p:nvPicPr>
          <p:cNvPr id="4" name="bark-park-continuum.wav">
            <a:hlinkClick r:id="" action="ppaction://media"/>
          </p:cNvPr>
          <p:cNvPicPr>
            <a:picLocks noGrp="1" noChangeAspect="1"/>
          </p:cNvPicPr>
          <p:nvPr>
            <p:ph idx="1"/>
            <a:audioFile r:link="rId2"/>
            <p:extLst>
              <p:ext uri="{DAA4B4D4-6D71-4841-9C94-3DE7FCFB9230}">
                <p14:media xmlns:p14="http://schemas.microsoft.com/office/powerpoint/2010/main" r:embed="rId1"/>
              </p:ext>
            </p:extLst>
          </p:nvPr>
        </p:nvPicPr>
        <p:blipFill>
          <a:blip r:embed="rId4"/>
          <a:stretch>
            <a:fillRect/>
          </a:stretch>
        </p:blipFill>
        <p:spPr>
          <a:xfrm>
            <a:off x="7758923" y="5547078"/>
            <a:ext cx="812800" cy="812800"/>
          </a:xfrm>
        </p:spPr>
      </p:pic>
      <p:grpSp>
        <p:nvGrpSpPr>
          <p:cNvPr id="10" name="Group 9"/>
          <p:cNvGrpSpPr/>
          <p:nvPr/>
        </p:nvGrpSpPr>
        <p:grpSpPr>
          <a:xfrm>
            <a:off x="1864486" y="1005331"/>
            <a:ext cx="4392851" cy="4213422"/>
            <a:chOff x="1864486" y="1005331"/>
            <a:chExt cx="4392851" cy="4213422"/>
          </a:xfrm>
        </p:grpSpPr>
        <p:pic>
          <p:nvPicPr>
            <p:cNvPr id="5" name="Picture 4"/>
            <p:cNvPicPr>
              <a:picLocks noChangeAspect="1"/>
            </p:cNvPicPr>
            <p:nvPr/>
          </p:nvPicPr>
          <p:blipFill rotWithShape="1">
            <a:blip r:link="rId5">
              <a:extLst>
                <a:ext uri="{28A0092B-C50C-407E-A947-70E740481C1C}">
                  <a14:useLocalDpi xmlns:a14="http://schemas.microsoft.com/office/drawing/2010/main" val="0"/>
                </a:ext>
              </a:extLst>
            </a:blip>
            <a:srcRect l="30329" r="20762" b="28202"/>
            <a:stretch/>
          </p:blipFill>
          <p:spPr>
            <a:xfrm>
              <a:off x="2865364" y="1005331"/>
              <a:ext cx="3391973" cy="3734474"/>
            </a:xfrm>
            <a:prstGeom prst="rect">
              <a:avLst/>
            </a:prstGeom>
          </p:spPr>
        </p:pic>
        <p:sp>
          <p:nvSpPr>
            <p:cNvPr id="6" name="TextBox 5"/>
            <p:cNvSpPr txBox="1"/>
            <p:nvPr/>
          </p:nvSpPr>
          <p:spPr>
            <a:xfrm>
              <a:off x="3113177" y="4757088"/>
              <a:ext cx="787395" cy="461665"/>
            </a:xfrm>
            <a:prstGeom prst="rect">
              <a:avLst/>
            </a:prstGeom>
            <a:noFill/>
          </p:spPr>
          <p:txBody>
            <a:bodyPr wrap="none" rtlCol="0">
              <a:spAutoFit/>
            </a:bodyPr>
            <a:lstStyle/>
            <a:p>
              <a:r>
                <a:rPr lang="en-US" sz="2400" dirty="0" smtClean="0">
                  <a:latin typeface="Helvetica"/>
                  <a:cs typeface="Helvetica"/>
                </a:rPr>
                <a:t>bark</a:t>
              </a:r>
              <a:endParaRPr lang="en-US" sz="2400" dirty="0">
                <a:latin typeface="Helvetica"/>
                <a:cs typeface="Helvetica"/>
              </a:endParaRPr>
            </a:p>
          </p:txBody>
        </p:sp>
        <p:sp>
          <p:nvSpPr>
            <p:cNvPr id="7" name="TextBox 6"/>
            <p:cNvSpPr txBox="1"/>
            <p:nvPr/>
          </p:nvSpPr>
          <p:spPr>
            <a:xfrm>
              <a:off x="5359009" y="4726108"/>
              <a:ext cx="787395" cy="461665"/>
            </a:xfrm>
            <a:prstGeom prst="rect">
              <a:avLst/>
            </a:prstGeom>
            <a:noFill/>
          </p:spPr>
          <p:txBody>
            <a:bodyPr wrap="none" rtlCol="0">
              <a:spAutoFit/>
            </a:bodyPr>
            <a:lstStyle/>
            <a:p>
              <a:r>
                <a:rPr lang="en-US" sz="2400" dirty="0" smtClean="0">
                  <a:latin typeface="Helvetica"/>
                  <a:cs typeface="Helvetica"/>
                </a:rPr>
                <a:t>park</a:t>
              </a:r>
              <a:endParaRPr lang="en-US" sz="2400" dirty="0">
                <a:latin typeface="Helvetica"/>
                <a:cs typeface="Helvetica"/>
              </a:endParaRPr>
            </a:p>
          </p:txBody>
        </p:sp>
        <p:sp>
          <p:nvSpPr>
            <p:cNvPr id="9" name="TextBox 8"/>
            <p:cNvSpPr txBox="1"/>
            <p:nvPr/>
          </p:nvSpPr>
          <p:spPr>
            <a:xfrm rot="16200000">
              <a:off x="1084210" y="3053215"/>
              <a:ext cx="2391550" cy="830997"/>
            </a:xfrm>
            <a:prstGeom prst="rect">
              <a:avLst/>
            </a:prstGeom>
            <a:noFill/>
          </p:spPr>
          <p:txBody>
            <a:bodyPr wrap="none" rtlCol="0">
              <a:spAutoFit/>
            </a:bodyPr>
            <a:lstStyle/>
            <a:p>
              <a:pPr algn="ctr"/>
              <a:r>
                <a:rPr lang="en-US" sz="2400" dirty="0" smtClean="0">
                  <a:latin typeface="Helvetica"/>
                  <a:cs typeface="Helvetica"/>
                </a:rPr>
                <a:t>proportion ‘bark’</a:t>
              </a:r>
            </a:p>
            <a:p>
              <a:pPr algn="ctr"/>
              <a:r>
                <a:rPr lang="en-US" sz="2400" dirty="0" smtClean="0">
                  <a:latin typeface="Helvetica"/>
                  <a:cs typeface="Helvetica"/>
                </a:rPr>
                <a:t>responses</a:t>
              </a:r>
              <a:endParaRPr lang="en-US" sz="2400" dirty="0">
                <a:latin typeface="Helvetica"/>
                <a:cs typeface="Helvetica"/>
              </a:endParaRPr>
            </a:p>
          </p:txBody>
        </p:sp>
      </p:grpSp>
    </p:spTree>
    <p:extLst>
      <p:ext uri="{BB962C8B-B14F-4D97-AF65-F5344CB8AC3E}">
        <p14:creationId xmlns:p14="http://schemas.microsoft.com/office/powerpoint/2010/main" val="13649732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5386" fill="hold"/>
                                        <p:tgtEl>
                                          <p:spTgt spid="4"/>
                                        </p:tgtEl>
                                      </p:cBhvr>
                                    </p:cmd>
                                  </p:childTnLst>
                                </p:cTn>
                              </p:par>
                            </p:childTnLst>
                          </p:cTn>
                        </p:par>
                      </p:childTnLst>
                    </p:cTn>
                  </p:par>
                </p:childTnLst>
              </p:cTn>
              <p:nextCondLst>
                <p:cond evt="onClick" delay="0">
                  <p:tgtEl>
                    <p:spTgt spid="4"/>
                  </p:tgtEl>
                </p:cond>
              </p:nextCondLst>
            </p:seq>
            <p:audio>
              <p:cMediaNode vol="80000">
                <p:cTn id="12"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3" name="Content Placeholder 2"/>
          <p:cNvSpPr>
            <a:spLocks noGrp="1"/>
          </p:cNvSpPr>
          <p:nvPr>
            <p:ph idx="1"/>
          </p:nvPr>
        </p:nvSpPr>
        <p:spPr/>
        <p:txBody>
          <a:bodyPr/>
          <a:lstStyle/>
          <a:p>
            <a:r>
              <a:rPr lang="en-US" dirty="0" smtClean="0"/>
              <a:t>Bayesian model: combination of</a:t>
            </a:r>
          </a:p>
          <a:p>
            <a:pPr lvl="1"/>
            <a:r>
              <a:rPr lang="en-US" dirty="0" smtClean="0"/>
              <a:t>The task (infer word/phonetic category)</a:t>
            </a:r>
          </a:p>
          <a:p>
            <a:pPr lvl="1"/>
            <a:r>
              <a:rPr lang="en-US" dirty="0" smtClean="0"/>
              <a:t>Information available (distributions of sounds)</a:t>
            </a:r>
            <a:endParaRPr lang="en-US" dirty="0" smtClean="0"/>
          </a:p>
        </p:txBody>
      </p:sp>
      <p:sp>
        <p:nvSpPr>
          <p:cNvPr id="4" name="Slide Number Placeholder 3"/>
          <p:cNvSpPr>
            <a:spLocks noGrp="1"/>
          </p:cNvSpPr>
          <p:nvPr>
            <p:ph type="sldNum" sz="quarter" idx="12"/>
          </p:nvPr>
        </p:nvSpPr>
        <p:spPr/>
        <p:txBody>
          <a:bodyPr/>
          <a:lstStyle/>
          <a:p>
            <a:fld id="{5F80C8D4-EBF1-459B-B948-4CDFA6C62824}" type="slidenum">
              <a:rPr lang="en-US" smtClean="0"/>
              <a:pPr/>
              <a:t>19</a:t>
            </a:fld>
            <a:endParaRPr lang="en-US"/>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4388083"/>
            <a:ext cx="5981700" cy="469900"/>
          </a:xfrm>
          <a:prstGeom prst="rect">
            <a:avLst/>
          </a:prstGeom>
        </p:spPr>
      </p:pic>
    </p:spTree>
    <p:extLst>
      <p:ext uri="{BB962C8B-B14F-4D97-AF65-F5344CB8AC3E}">
        <p14:creationId xmlns:p14="http://schemas.microsoft.com/office/powerpoint/2010/main" val="425526223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6088paper_coffee_cup.jpg"/>
          <p:cNvPicPr>
            <a:picLocks noGrp="1" noChangeAspect="1"/>
          </p:cNvPicPr>
          <p:nvPr>
            <p:ph idx="1"/>
          </p:nvPr>
        </p:nvPicPr>
        <p:blipFill>
          <a:blip r:embed="rId3">
            <a:extLst>
              <a:ext uri="{28A0092B-C50C-407E-A947-70E740481C1C}">
                <a14:useLocalDpi xmlns:a14="http://schemas.microsoft.com/office/drawing/2010/main" val="0"/>
              </a:ext>
            </a:extLst>
          </a:blip>
          <a:srcRect l="-86568" r="-86568"/>
          <a:stretch>
            <a:fillRect/>
          </a:stretch>
        </p:blipFill>
        <p:spPr>
          <a:xfrm>
            <a:off x="457200" y="1755094"/>
            <a:ext cx="8229600" cy="4525963"/>
          </a:xfrm>
        </p:spPr>
      </p:pic>
      <p:sp>
        <p:nvSpPr>
          <p:cNvPr id="5" name="Left Brace 4"/>
          <p:cNvSpPr/>
          <p:nvPr/>
        </p:nvSpPr>
        <p:spPr>
          <a:xfrm rot="5400000">
            <a:off x="4350290" y="575408"/>
            <a:ext cx="445278" cy="2129737"/>
          </a:xfrm>
          <a:prstGeom prst="leftBrace">
            <a:avLst/>
          </a:prstGeom>
          <a:ln>
            <a:solidFill>
              <a:srgbClr val="80808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p:cNvSpPr txBox="1"/>
          <p:nvPr/>
        </p:nvSpPr>
        <p:spPr>
          <a:xfrm>
            <a:off x="4254531" y="916305"/>
            <a:ext cx="723538" cy="369332"/>
          </a:xfrm>
          <a:prstGeom prst="rect">
            <a:avLst/>
          </a:prstGeom>
          <a:noFill/>
        </p:spPr>
        <p:txBody>
          <a:bodyPr wrap="none" rtlCol="0">
            <a:spAutoFit/>
          </a:bodyPr>
          <a:lstStyle/>
          <a:p>
            <a:r>
              <a:rPr lang="en-US" dirty="0" smtClean="0">
                <a:latin typeface="Helvetica"/>
                <a:cs typeface="Helvetica"/>
              </a:rPr>
              <a:t>size?</a:t>
            </a:r>
            <a:endParaRPr lang="en-US" dirty="0">
              <a:latin typeface="Helvetica"/>
              <a:cs typeface="Helvetica"/>
            </a:endParaRPr>
          </a:p>
        </p:txBody>
      </p:sp>
      <p:grpSp>
        <p:nvGrpSpPr>
          <p:cNvPr id="22" name="Group 21"/>
          <p:cNvGrpSpPr/>
          <p:nvPr/>
        </p:nvGrpSpPr>
        <p:grpSpPr>
          <a:xfrm>
            <a:off x="696981" y="1048305"/>
            <a:ext cx="2540107" cy="4822236"/>
            <a:chOff x="696981" y="1048305"/>
            <a:chExt cx="2540107" cy="4822236"/>
          </a:xfrm>
        </p:grpSpPr>
        <p:pic>
          <p:nvPicPr>
            <p:cNvPr id="8" name="Picture 7"/>
            <p:cNvPicPr>
              <a:picLocks noChangeAspect="1"/>
            </p:cNvPicPr>
            <p:nvPr/>
          </p:nvPicPr>
          <p:blipFill>
            <a:blip r:embed="rId4"/>
            <a:stretch>
              <a:fillRect/>
            </a:stretch>
          </p:blipFill>
          <p:spPr>
            <a:xfrm>
              <a:off x="696981" y="1476314"/>
              <a:ext cx="1657265" cy="1108014"/>
            </a:xfrm>
            <a:prstGeom prst="rect">
              <a:avLst/>
            </a:prstGeom>
          </p:spPr>
        </p:pic>
        <p:sp>
          <p:nvSpPr>
            <p:cNvPr id="9" name="TextBox 8"/>
            <p:cNvSpPr txBox="1"/>
            <p:nvPr/>
          </p:nvSpPr>
          <p:spPr>
            <a:xfrm>
              <a:off x="913819" y="1048305"/>
              <a:ext cx="1201997" cy="369332"/>
            </a:xfrm>
            <a:prstGeom prst="rect">
              <a:avLst/>
            </a:prstGeom>
            <a:noFill/>
          </p:spPr>
          <p:txBody>
            <a:bodyPr wrap="none" rtlCol="0">
              <a:spAutoFit/>
            </a:bodyPr>
            <a:lstStyle/>
            <a:p>
              <a:r>
                <a:rPr lang="en-US" dirty="0" smtClean="0"/>
                <a:t>6cm ± 2cm</a:t>
              </a:r>
              <a:endParaRPr lang="en-US" dirty="0"/>
            </a:p>
          </p:txBody>
        </p:sp>
        <p:grpSp>
          <p:nvGrpSpPr>
            <p:cNvPr id="14" name="Group 13"/>
            <p:cNvGrpSpPr/>
            <p:nvPr/>
          </p:nvGrpSpPr>
          <p:grpSpPr>
            <a:xfrm>
              <a:off x="2509131" y="1862916"/>
              <a:ext cx="727957" cy="4007625"/>
              <a:chOff x="2509131" y="1862916"/>
              <a:chExt cx="727957" cy="4007625"/>
            </a:xfrm>
          </p:grpSpPr>
          <p:cxnSp>
            <p:nvCxnSpPr>
              <p:cNvPr id="11" name="Straight Connector 10"/>
              <p:cNvCxnSpPr/>
              <p:nvPr/>
            </p:nvCxnSpPr>
            <p:spPr>
              <a:xfrm>
                <a:off x="2509131" y="1862916"/>
                <a:ext cx="727957" cy="274642"/>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2509131" y="1862916"/>
                <a:ext cx="727957" cy="4007625"/>
              </a:xfrm>
              <a:prstGeom prst="line">
                <a:avLst/>
              </a:prstGeom>
            </p:spPr>
            <p:style>
              <a:lnRef idx="2">
                <a:schemeClr val="accent1"/>
              </a:lnRef>
              <a:fillRef idx="0">
                <a:schemeClr val="accent1"/>
              </a:fillRef>
              <a:effectRef idx="1">
                <a:schemeClr val="accent1"/>
              </a:effectRef>
              <a:fontRef idx="minor">
                <a:schemeClr val="tx1"/>
              </a:fontRef>
            </p:style>
          </p:cxnSp>
        </p:grpSp>
      </p:grpSp>
      <p:grpSp>
        <p:nvGrpSpPr>
          <p:cNvPr id="23" name="Group 22"/>
          <p:cNvGrpSpPr/>
          <p:nvPr/>
        </p:nvGrpSpPr>
        <p:grpSpPr>
          <a:xfrm>
            <a:off x="6086980" y="1014046"/>
            <a:ext cx="3057020" cy="4856495"/>
            <a:chOff x="6086980" y="1014046"/>
            <a:chExt cx="3057020" cy="4856495"/>
          </a:xfrm>
        </p:grpSpPr>
        <p:pic>
          <p:nvPicPr>
            <p:cNvPr id="15" name="Picture 14"/>
            <p:cNvPicPr>
              <a:picLocks noChangeAspect="1"/>
            </p:cNvPicPr>
            <p:nvPr/>
          </p:nvPicPr>
          <p:blipFill>
            <a:blip r:embed="rId5"/>
            <a:stretch>
              <a:fillRect/>
            </a:stretch>
          </p:blipFill>
          <p:spPr>
            <a:xfrm>
              <a:off x="7165752" y="1417637"/>
              <a:ext cx="1978248" cy="1735912"/>
            </a:xfrm>
            <a:prstGeom prst="rect">
              <a:avLst/>
            </a:prstGeom>
          </p:spPr>
        </p:pic>
        <p:grpSp>
          <p:nvGrpSpPr>
            <p:cNvPr id="16" name="Group 15"/>
            <p:cNvGrpSpPr/>
            <p:nvPr/>
          </p:nvGrpSpPr>
          <p:grpSpPr>
            <a:xfrm flipH="1">
              <a:off x="6086980" y="2137558"/>
              <a:ext cx="882842" cy="3732983"/>
              <a:chOff x="2509131" y="2137558"/>
              <a:chExt cx="727956" cy="3732983"/>
            </a:xfrm>
          </p:grpSpPr>
          <p:cxnSp>
            <p:nvCxnSpPr>
              <p:cNvPr id="17" name="Straight Connector 16"/>
              <p:cNvCxnSpPr/>
              <p:nvPr/>
            </p:nvCxnSpPr>
            <p:spPr>
              <a:xfrm flipV="1">
                <a:off x="2509131" y="2137558"/>
                <a:ext cx="727956" cy="44677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509131" y="2584328"/>
                <a:ext cx="727956" cy="3286213"/>
              </a:xfrm>
              <a:prstGeom prst="line">
                <a:avLst/>
              </a:prstGeom>
            </p:spPr>
            <p:style>
              <a:lnRef idx="2">
                <a:schemeClr val="accent1"/>
              </a:lnRef>
              <a:fillRef idx="0">
                <a:schemeClr val="accent1"/>
              </a:fillRef>
              <a:effectRef idx="1">
                <a:schemeClr val="accent1"/>
              </a:effectRef>
              <a:fontRef idx="minor">
                <a:schemeClr val="tx1"/>
              </a:fontRef>
            </p:style>
          </p:cxnSp>
        </p:grpSp>
        <p:sp>
          <p:nvSpPr>
            <p:cNvPr id="21" name="TextBox 20"/>
            <p:cNvSpPr txBox="1"/>
            <p:nvPr/>
          </p:nvSpPr>
          <p:spPr>
            <a:xfrm>
              <a:off x="7469315" y="1014046"/>
              <a:ext cx="1201997" cy="369332"/>
            </a:xfrm>
            <a:prstGeom prst="rect">
              <a:avLst/>
            </a:prstGeom>
            <a:noFill/>
          </p:spPr>
          <p:txBody>
            <a:bodyPr wrap="none" rtlCol="0">
              <a:spAutoFit/>
            </a:bodyPr>
            <a:lstStyle/>
            <a:p>
              <a:r>
                <a:rPr lang="en-US" dirty="0" smtClean="0"/>
                <a:t>4cm ± 1cm</a:t>
              </a:r>
              <a:endParaRPr lang="en-US" dirty="0"/>
            </a:p>
          </p:txBody>
        </p:sp>
      </p:grpSp>
    </p:spTree>
    <p:extLst>
      <p:ext uri="{BB962C8B-B14F-4D97-AF65-F5344CB8AC3E}">
        <p14:creationId xmlns:p14="http://schemas.microsoft.com/office/powerpoint/2010/main" val="1533183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20</a:t>
            </a:fld>
            <a:endParaRPr lang="en-US"/>
          </a:p>
        </p:txBody>
      </p:sp>
      <p:pic>
        <p:nvPicPr>
          <p:cNvPr id="6" name="Picture 5" descr="ideal-listener-schematics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8" cy="5201398"/>
          </a:xfrm>
          <a:prstGeom prst="rect">
            <a:avLst/>
          </a:prstGeom>
        </p:spPr>
      </p:pic>
      <p:pic>
        <p:nvPicPr>
          <p:cNvPr id="7" name="Picture 6"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400" y="3352800"/>
            <a:ext cx="2006600" cy="469900"/>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000" y="1752600"/>
            <a:ext cx="5981700" cy="469900"/>
          </a:xfrm>
          <a:prstGeom prst="rect">
            <a:avLst/>
          </a:prstGeom>
        </p:spPr>
      </p:pic>
    </p:spTree>
    <p:extLst>
      <p:ext uri="{BB962C8B-B14F-4D97-AF65-F5344CB8AC3E}">
        <p14:creationId xmlns:p14="http://schemas.microsoft.com/office/powerpoint/2010/main" val="322095081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21</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7" cy="5201398"/>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5" name="Picture 4"/>
          <p:cNvPicPr>
            <a:picLocks noChangeAspect="1"/>
          </p:cNvPicPr>
          <p:nvPr/>
        </p:nvPicPr>
        <p:blipFill>
          <a:blip r:embed="rId4"/>
          <a:stretch>
            <a:fillRect/>
          </a:stretch>
        </p:blipFill>
        <p:spPr>
          <a:xfrm>
            <a:off x="914400" y="3352800"/>
            <a:ext cx="2006600" cy="469900"/>
          </a:xfrm>
          <a:prstGeom prst="rect">
            <a:avLst/>
          </a:prstGeom>
        </p:spPr>
      </p:pic>
      <p:pic>
        <p:nvPicPr>
          <p:cNvPr id="9" name="Picture 8"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48400" y="3352800"/>
            <a:ext cx="2006600" cy="469900"/>
          </a:xfrm>
          <a:prstGeom prst="rect">
            <a:avLst/>
          </a:prstGeom>
        </p:spPr>
      </p:pic>
      <p:pic>
        <p:nvPicPr>
          <p:cNvPr id="11" name="Picture 1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2000" y="1752600"/>
            <a:ext cx="5981700" cy="469900"/>
          </a:xfrm>
          <a:prstGeom prst="rect">
            <a:avLst/>
          </a:prstGeom>
        </p:spPr>
      </p:pic>
    </p:spTree>
    <p:extLst>
      <p:ext uri="{BB962C8B-B14F-4D97-AF65-F5344CB8AC3E}">
        <p14:creationId xmlns:p14="http://schemas.microsoft.com/office/powerpoint/2010/main" val="301620546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22</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7"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2032000"/>
            <a:ext cx="3708400" cy="469900"/>
          </a:xfrm>
          <a:prstGeom prst="rect">
            <a:avLst/>
          </a:prstGeom>
        </p:spPr>
      </p:pic>
    </p:spTree>
    <p:extLst>
      <p:ext uri="{BB962C8B-B14F-4D97-AF65-F5344CB8AC3E}">
        <p14:creationId xmlns:p14="http://schemas.microsoft.com/office/powerpoint/2010/main" val="39464674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descr="Thomas_Bayes.gif"/>
          <p:cNvPicPr>
            <a:picLocks noGrp="1" noChangeAspect="1"/>
          </p:cNvPicPr>
          <p:nvPr>
            <p:ph idx="1"/>
          </p:nvPr>
        </p:nvPicPr>
        <p:blipFill>
          <a:blip r:embed="rId2">
            <a:extLst>
              <a:ext uri="{28A0092B-C50C-407E-A947-70E740481C1C}">
                <a14:useLocalDpi xmlns:a14="http://schemas.microsoft.com/office/drawing/2010/main" val="0"/>
              </a:ext>
            </a:extLst>
          </a:blip>
          <a:srcRect l="-51279" r="-51279"/>
          <a:stretch>
            <a:fillRect/>
          </a:stretch>
        </p:blipFill>
        <p:spPr>
          <a:xfrm>
            <a:off x="-1905000" y="76200"/>
            <a:ext cx="12954000" cy="6858000"/>
          </a:xfrm>
        </p:spPr>
      </p:pic>
      <p:sp>
        <p:nvSpPr>
          <p:cNvPr id="4" name="Slide Number Placeholder 3"/>
          <p:cNvSpPr>
            <a:spLocks noGrp="1"/>
          </p:cNvSpPr>
          <p:nvPr>
            <p:ph type="sldNum" sz="quarter" idx="12"/>
          </p:nvPr>
        </p:nvSpPr>
        <p:spPr/>
        <p:txBody>
          <a:bodyPr/>
          <a:lstStyle/>
          <a:p>
            <a:fld id="{5F80C8D4-EBF1-459B-B948-4CDFA6C62824}" type="slidenum">
              <a:rPr lang="en-US" smtClean="0"/>
              <a:pPr/>
              <a:t>23</a:t>
            </a:fld>
            <a:endParaRPr lang="en-US"/>
          </a:p>
        </p:txBody>
      </p:sp>
      <p:sp>
        <p:nvSpPr>
          <p:cNvPr id="6" name="Heart 5"/>
          <p:cNvSpPr/>
          <p:nvPr/>
        </p:nvSpPr>
        <p:spPr bwMode="auto">
          <a:xfrm>
            <a:off x="2286000" y="11430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7" name="Heart 6"/>
          <p:cNvSpPr/>
          <p:nvPr/>
        </p:nvSpPr>
        <p:spPr bwMode="auto">
          <a:xfrm>
            <a:off x="2286000" y="152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8" name="Heart 7"/>
          <p:cNvSpPr/>
          <p:nvPr/>
        </p:nvSpPr>
        <p:spPr bwMode="auto">
          <a:xfrm>
            <a:off x="3200400" y="27432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9" name="Heart 8"/>
          <p:cNvSpPr/>
          <p:nvPr/>
        </p:nvSpPr>
        <p:spPr bwMode="auto">
          <a:xfrm>
            <a:off x="6858000" y="533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10" name="Heart 9"/>
          <p:cNvSpPr/>
          <p:nvPr/>
        </p:nvSpPr>
        <p:spPr bwMode="auto">
          <a:xfrm>
            <a:off x="6934200" y="2438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11" name="Heart 10"/>
          <p:cNvSpPr/>
          <p:nvPr/>
        </p:nvSpPr>
        <p:spPr bwMode="auto">
          <a:xfrm>
            <a:off x="5486400" y="3581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12" name="Heart 11"/>
          <p:cNvSpPr/>
          <p:nvPr/>
        </p:nvSpPr>
        <p:spPr bwMode="auto">
          <a:xfrm>
            <a:off x="2819400" y="3962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13" name="Heart 12"/>
          <p:cNvSpPr/>
          <p:nvPr/>
        </p:nvSpPr>
        <p:spPr bwMode="auto">
          <a:xfrm>
            <a:off x="6096000" y="12192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Tree>
    <p:extLst>
      <p:ext uri="{BB962C8B-B14F-4D97-AF65-F5344CB8AC3E}">
        <p14:creationId xmlns:p14="http://schemas.microsoft.com/office/powerpoint/2010/main" val="135889135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24</a:t>
            </a:fld>
            <a:endParaRPr lang="en-US"/>
          </a:p>
        </p:txBody>
      </p:sp>
      <p:pic>
        <p:nvPicPr>
          <p:cNvPr id="6" name="Picture 5"/>
          <p:cNvPicPr>
            <a:picLocks noChangeAspect="1"/>
          </p:cNvPicPr>
          <p:nvPr/>
        </p:nvPicPr>
        <p:blipFill>
          <a:blip r:link="rId3">
            <a:extLst>
              <a:ext uri="{28A0092B-C50C-407E-A947-70E740481C1C}">
                <a14:useLocalDpi xmlns:a14="http://schemas.microsoft.com/office/drawing/2010/main" val="0"/>
              </a:ext>
            </a:extLst>
          </a:blip>
          <a:stretch>
            <a:fillRect/>
          </a:stretch>
        </p:blipFill>
        <p:spPr>
          <a:xfrm>
            <a:off x="762000" y="1981200"/>
            <a:ext cx="6935197"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19" name="Picture 1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spTree>
    <p:extLst>
      <p:ext uri="{BB962C8B-B14F-4D97-AF65-F5344CB8AC3E}">
        <p14:creationId xmlns:p14="http://schemas.microsoft.com/office/powerpoint/2010/main" val="234296064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25</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spTree>
    <p:extLst>
      <p:ext uri="{BB962C8B-B14F-4D97-AF65-F5344CB8AC3E}">
        <p14:creationId xmlns:p14="http://schemas.microsoft.com/office/powerpoint/2010/main" val="2371887952"/>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26</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spTree>
    <p:extLst>
      <p:ext uri="{BB962C8B-B14F-4D97-AF65-F5344CB8AC3E}">
        <p14:creationId xmlns:p14="http://schemas.microsoft.com/office/powerpoint/2010/main" val="70312300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27</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grpSp>
        <p:nvGrpSpPr>
          <p:cNvPr id="10" name="Group 9"/>
          <p:cNvGrpSpPr/>
          <p:nvPr/>
        </p:nvGrpSpPr>
        <p:grpSpPr>
          <a:xfrm>
            <a:off x="2209800" y="3276600"/>
            <a:ext cx="609600" cy="2290465"/>
            <a:chOff x="2209800" y="3276600"/>
            <a:chExt cx="609600" cy="2290465"/>
          </a:xfrm>
        </p:grpSpPr>
        <p:grpSp>
          <p:nvGrpSpPr>
            <p:cNvPr id="11" name="Group 10"/>
            <p:cNvGrpSpPr/>
            <p:nvPr/>
          </p:nvGrpSpPr>
          <p:grpSpPr>
            <a:xfrm>
              <a:off x="2590800" y="3505200"/>
              <a:ext cx="228600" cy="1828800"/>
              <a:chOff x="2438400" y="3429000"/>
              <a:chExt cx="228600" cy="1905000"/>
            </a:xfrm>
          </p:grpSpPr>
          <p:cxnSp>
            <p:nvCxnSpPr>
              <p:cNvPr id="14" name="Straight Connector 13"/>
              <p:cNvCxnSpPr/>
              <p:nvPr/>
            </p:nvCxnSpPr>
            <p:spPr bwMode="auto">
              <a:xfrm>
                <a:off x="2667000" y="3429000"/>
                <a:ext cx="0" cy="190500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5" name="Straight Connector 14"/>
              <p:cNvCxnSpPr/>
              <p:nvPr/>
            </p:nvCxnSpPr>
            <p:spPr bwMode="auto">
              <a:xfrm>
                <a:off x="2438400" y="3429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6" name="Straight Connector 15"/>
              <p:cNvCxnSpPr/>
              <p:nvPr/>
            </p:nvCxnSpPr>
            <p:spPr bwMode="auto">
              <a:xfrm>
                <a:off x="2438400" y="5334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grpSp>
        <p:sp>
          <p:nvSpPr>
            <p:cNvPr id="12" name="TextBox 11"/>
            <p:cNvSpPr txBox="1"/>
            <p:nvPr/>
          </p:nvSpPr>
          <p:spPr>
            <a:xfrm>
              <a:off x="2209800" y="5105400"/>
              <a:ext cx="304800" cy="461665"/>
            </a:xfrm>
            <a:prstGeom prst="rect">
              <a:avLst/>
            </a:prstGeom>
            <a:noFill/>
          </p:spPr>
          <p:txBody>
            <a:bodyPr wrap="square" rtlCol="0">
              <a:spAutoFit/>
            </a:bodyPr>
            <a:lstStyle/>
            <a:p>
              <a:r>
                <a:rPr lang="en-US" dirty="0" smtClean="0">
                  <a:solidFill>
                    <a:schemeClr val="tx2"/>
                  </a:solidFill>
                </a:rPr>
                <a:t>0</a:t>
              </a:r>
              <a:endParaRPr lang="en-US" dirty="0">
                <a:solidFill>
                  <a:schemeClr val="tx2"/>
                </a:solidFill>
              </a:endParaRPr>
            </a:p>
          </p:txBody>
        </p:sp>
        <p:sp>
          <p:nvSpPr>
            <p:cNvPr id="13" name="TextBox 12"/>
            <p:cNvSpPr txBox="1"/>
            <p:nvPr/>
          </p:nvSpPr>
          <p:spPr>
            <a:xfrm>
              <a:off x="2209800" y="3276600"/>
              <a:ext cx="304800" cy="461665"/>
            </a:xfrm>
            <a:prstGeom prst="rect">
              <a:avLst/>
            </a:prstGeom>
            <a:noFill/>
          </p:spPr>
          <p:txBody>
            <a:bodyPr wrap="square" rtlCol="0">
              <a:spAutoFit/>
            </a:bodyPr>
            <a:lstStyle/>
            <a:p>
              <a:r>
                <a:rPr lang="en-US" dirty="0">
                  <a:solidFill>
                    <a:schemeClr val="tx2"/>
                  </a:solidFill>
                </a:rPr>
                <a:t>1</a:t>
              </a:r>
            </a:p>
          </p:txBody>
        </p:sp>
      </p:grpSp>
    </p:spTree>
    <p:extLst>
      <p:ext uri="{BB962C8B-B14F-4D97-AF65-F5344CB8AC3E}">
        <p14:creationId xmlns:p14="http://schemas.microsoft.com/office/powerpoint/2010/main" val="359727793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28</a:t>
            </a:fld>
            <a:endParaRPr lang="en-US"/>
          </a:p>
        </p:txBody>
      </p:sp>
      <p:pic>
        <p:nvPicPr>
          <p:cNvPr id="6" name="Picture 5"/>
          <p:cNvPicPr>
            <a:picLocks noChangeAspect="1"/>
          </p:cNvPicPr>
          <p:nvPr/>
        </p:nvPicPr>
        <p:blipFill>
          <a:blip r:link="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spTree>
    <p:extLst>
      <p:ext uri="{BB962C8B-B14F-4D97-AF65-F5344CB8AC3E}">
        <p14:creationId xmlns:p14="http://schemas.microsoft.com/office/powerpoint/2010/main" val="31874775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29</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6412"/>
            <a:ext cx="6388100" cy="1092200"/>
          </a:xfrm>
          <a:prstGeom prst="rect">
            <a:avLst/>
          </a:prstGeom>
        </p:spPr>
      </p:pic>
    </p:spTree>
    <p:extLst>
      <p:ext uri="{BB962C8B-B14F-4D97-AF65-F5344CB8AC3E}">
        <p14:creationId xmlns:p14="http://schemas.microsoft.com/office/powerpoint/2010/main" val="20018725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6088paper_coffee_cup.jpg"/>
          <p:cNvPicPr>
            <a:picLocks noGrp="1" noChangeAspect="1"/>
          </p:cNvPicPr>
          <p:nvPr>
            <p:ph idx="1"/>
          </p:nvPr>
        </p:nvPicPr>
        <p:blipFill>
          <a:blip r:embed="rId3">
            <a:extLst>
              <a:ext uri="{28A0092B-C50C-407E-A947-70E740481C1C}">
                <a14:useLocalDpi xmlns:a14="http://schemas.microsoft.com/office/drawing/2010/main" val="0"/>
              </a:ext>
            </a:extLst>
          </a:blip>
          <a:srcRect l="-86568" r="-86568"/>
          <a:stretch>
            <a:fillRect/>
          </a:stretch>
        </p:blipFill>
        <p:spPr>
          <a:xfrm>
            <a:off x="457200" y="1755094"/>
            <a:ext cx="8229600" cy="4525963"/>
          </a:xfrm>
        </p:spPr>
      </p:pic>
      <p:sp>
        <p:nvSpPr>
          <p:cNvPr id="5" name="Left Brace 4"/>
          <p:cNvSpPr/>
          <p:nvPr/>
        </p:nvSpPr>
        <p:spPr>
          <a:xfrm rot="5400000">
            <a:off x="4350290" y="575408"/>
            <a:ext cx="445278" cy="2129737"/>
          </a:xfrm>
          <a:prstGeom prst="leftBrace">
            <a:avLst/>
          </a:prstGeom>
          <a:ln>
            <a:solidFill>
              <a:srgbClr val="80808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p:cNvSpPr txBox="1"/>
          <p:nvPr/>
        </p:nvSpPr>
        <p:spPr>
          <a:xfrm>
            <a:off x="4254531" y="916305"/>
            <a:ext cx="723538" cy="369332"/>
          </a:xfrm>
          <a:prstGeom prst="rect">
            <a:avLst/>
          </a:prstGeom>
          <a:noFill/>
        </p:spPr>
        <p:txBody>
          <a:bodyPr wrap="none" rtlCol="0">
            <a:spAutoFit/>
          </a:bodyPr>
          <a:lstStyle/>
          <a:p>
            <a:r>
              <a:rPr lang="en-US" dirty="0" smtClean="0">
                <a:latin typeface="Helvetica"/>
                <a:cs typeface="Helvetica"/>
              </a:rPr>
              <a:t>size?</a:t>
            </a:r>
            <a:endParaRPr lang="en-US" dirty="0">
              <a:latin typeface="Helvetica"/>
              <a:cs typeface="Helvetica"/>
            </a:endParaRPr>
          </a:p>
        </p:txBody>
      </p:sp>
      <p:grpSp>
        <p:nvGrpSpPr>
          <p:cNvPr id="23" name="Group 22"/>
          <p:cNvGrpSpPr/>
          <p:nvPr/>
        </p:nvGrpSpPr>
        <p:grpSpPr>
          <a:xfrm>
            <a:off x="6086980" y="1014046"/>
            <a:ext cx="3057020" cy="4856495"/>
            <a:chOff x="6086980" y="1014046"/>
            <a:chExt cx="3057020" cy="4856495"/>
          </a:xfrm>
        </p:grpSpPr>
        <p:pic>
          <p:nvPicPr>
            <p:cNvPr id="15" name="Picture 14"/>
            <p:cNvPicPr>
              <a:picLocks noChangeAspect="1"/>
            </p:cNvPicPr>
            <p:nvPr/>
          </p:nvPicPr>
          <p:blipFill>
            <a:blip r:embed="rId4"/>
            <a:stretch>
              <a:fillRect/>
            </a:stretch>
          </p:blipFill>
          <p:spPr>
            <a:xfrm>
              <a:off x="7165752" y="1417637"/>
              <a:ext cx="1978248" cy="1735912"/>
            </a:xfrm>
            <a:prstGeom prst="rect">
              <a:avLst/>
            </a:prstGeom>
          </p:spPr>
        </p:pic>
        <p:grpSp>
          <p:nvGrpSpPr>
            <p:cNvPr id="16" name="Group 15"/>
            <p:cNvGrpSpPr/>
            <p:nvPr/>
          </p:nvGrpSpPr>
          <p:grpSpPr>
            <a:xfrm flipH="1">
              <a:off x="6086980" y="2137558"/>
              <a:ext cx="882842" cy="3732983"/>
              <a:chOff x="2509131" y="2137558"/>
              <a:chExt cx="727956" cy="3732983"/>
            </a:xfrm>
          </p:grpSpPr>
          <p:cxnSp>
            <p:nvCxnSpPr>
              <p:cNvPr id="17" name="Straight Connector 16"/>
              <p:cNvCxnSpPr/>
              <p:nvPr/>
            </p:nvCxnSpPr>
            <p:spPr>
              <a:xfrm flipV="1">
                <a:off x="2509131" y="2137558"/>
                <a:ext cx="727956" cy="44677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509131" y="2584328"/>
                <a:ext cx="727956" cy="3286213"/>
              </a:xfrm>
              <a:prstGeom prst="line">
                <a:avLst/>
              </a:prstGeom>
            </p:spPr>
            <p:style>
              <a:lnRef idx="2">
                <a:schemeClr val="accent1"/>
              </a:lnRef>
              <a:fillRef idx="0">
                <a:schemeClr val="accent1"/>
              </a:fillRef>
              <a:effectRef idx="1">
                <a:schemeClr val="accent1"/>
              </a:effectRef>
              <a:fontRef idx="minor">
                <a:schemeClr val="tx1"/>
              </a:fontRef>
            </p:style>
          </p:cxnSp>
        </p:grpSp>
        <p:sp>
          <p:nvSpPr>
            <p:cNvPr id="21" name="TextBox 20"/>
            <p:cNvSpPr txBox="1"/>
            <p:nvPr/>
          </p:nvSpPr>
          <p:spPr>
            <a:xfrm>
              <a:off x="7469315" y="1014046"/>
              <a:ext cx="1201997" cy="369332"/>
            </a:xfrm>
            <a:prstGeom prst="rect">
              <a:avLst/>
            </a:prstGeom>
            <a:noFill/>
          </p:spPr>
          <p:txBody>
            <a:bodyPr wrap="none" rtlCol="0">
              <a:spAutoFit/>
            </a:bodyPr>
            <a:lstStyle/>
            <a:p>
              <a:r>
                <a:rPr lang="en-US" dirty="0" smtClean="0"/>
                <a:t>4cm ± 1cm</a:t>
              </a:r>
              <a:endParaRPr lang="en-US" dirty="0"/>
            </a:p>
          </p:txBody>
        </p:sp>
      </p:grpSp>
      <p:grpSp>
        <p:nvGrpSpPr>
          <p:cNvPr id="6" name="Group 5"/>
          <p:cNvGrpSpPr/>
          <p:nvPr/>
        </p:nvGrpSpPr>
        <p:grpSpPr>
          <a:xfrm>
            <a:off x="753811" y="1048305"/>
            <a:ext cx="2483277" cy="4822236"/>
            <a:chOff x="753811" y="1048305"/>
            <a:chExt cx="2483277" cy="4822236"/>
          </a:xfrm>
        </p:grpSpPr>
        <p:sp>
          <p:nvSpPr>
            <p:cNvPr id="9" name="TextBox 8"/>
            <p:cNvSpPr txBox="1"/>
            <p:nvPr/>
          </p:nvSpPr>
          <p:spPr>
            <a:xfrm>
              <a:off x="913819" y="1048305"/>
              <a:ext cx="1377263" cy="369332"/>
            </a:xfrm>
            <a:prstGeom prst="rect">
              <a:avLst/>
            </a:prstGeom>
            <a:noFill/>
          </p:spPr>
          <p:txBody>
            <a:bodyPr wrap="none" rtlCol="0">
              <a:spAutoFit/>
            </a:bodyPr>
            <a:lstStyle/>
            <a:p>
              <a:r>
                <a:rPr lang="en-US" dirty="0" smtClean="0"/>
                <a:t>6cm ± 0.5cm</a:t>
              </a:r>
              <a:endParaRPr lang="en-US" dirty="0"/>
            </a:p>
          </p:txBody>
        </p:sp>
        <p:grpSp>
          <p:nvGrpSpPr>
            <p:cNvPr id="14" name="Group 13"/>
            <p:cNvGrpSpPr/>
            <p:nvPr/>
          </p:nvGrpSpPr>
          <p:grpSpPr>
            <a:xfrm>
              <a:off x="2509131" y="1862916"/>
              <a:ext cx="727957" cy="4007625"/>
              <a:chOff x="2509131" y="1862916"/>
              <a:chExt cx="727957" cy="4007625"/>
            </a:xfrm>
          </p:grpSpPr>
          <p:cxnSp>
            <p:nvCxnSpPr>
              <p:cNvPr id="11" name="Straight Connector 10"/>
              <p:cNvCxnSpPr/>
              <p:nvPr/>
            </p:nvCxnSpPr>
            <p:spPr>
              <a:xfrm>
                <a:off x="2509131" y="1862916"/>
                <a:ext cx="727957" cy="274642"/>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2509131" y="1862916"/>
                <a:ext cx="727957" cy="4007625"/>
              </a:xfrm>
              <a:prstGeom prst="line">
                <a:avLst/>
              </a:prstGeom>
            </p:spPr>
            <p:style>
              <a:lnRef idx="2">
                <a:schemeClr val="accent1"/>
              </a:lnRef>
              <a:fillRef idx="0">
                <a:schemeClr val="accent1"/>
              </a:fillRef>
              <a:effectRef idx="1">
                <a:schemeClr val="accent1"/>
              </a:effectRef>
              <a:fontRef idx="minor">
                <a:schemeClr val="tx1"/>
              </a:fontRef>
            </p:style>
          </p:cxnSp>
        </p:grpSp>
        <p:pic>
          <p:nvPicPr>
            <p:cNvPr id="3" name="Picture 2"/>
            <p:cNvPicPr>
              <a:picLocks noChangeAspect="1"/>
            </p:cNvPicPr>
            <p:nvPr/>
          </p:nvPicPr>
          <p:blipFill>
            <a:blip r:embed="rId5"/>
            <a:stretch>
              <a:fillRect/>
            </a:stretch>
          </p:blipFill>
          <p:spPr>
            <a:xfrm>
              <a:off x="753811" y="1446729"/>
              <a:ext cx="1514040" cy="2275198"/>
            </a:xfrm>
            <a:prstGeom prst="rect">
              <a:avLst/>
            </a:prstGeom>
          </p:spPr>
        </p:pic>
      </p:grpSp>
    </p:spTree>
    <p:extLst>
      <p:ext uri="{BB962C8B-B14F-4D97-AF65-F5344CB8AC3E}">
        <p14:creationId xmlns:p14="http://schemas.microsoft.com/office/powerpoint/2010/main" val="3221845104"/>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30</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6412"/>
            <a:ext cx="6388100" cy="1092200"/>
          </a:xfrm>
          <a:prstGeom prst="rect">
            <a:avLst/>
          </a:prstGeom>
        </p:spPr>
      </p:pic>
      <p:grpSp>
        <p:nvGrpSpPr>
          <p:cNvPr id="15" name="Group 14"/>
          <p:cNvGrpSpPr/>
          <p:nvPr/>
        </p:nvGrpSpPr>
        <p:grpSpPr>
          <a:xfrm>
            <a:off x="2209800" y="3276600"/>
            <a:ext cx="609600" cy="2290465"/>
            <a:chOff x="2209800" y="3276600"/>
            <a:chExt cx="609600" cy="2290465"/>
          </a:xfrm>
        </p:grpSpPr>
        <p:grpSp>
          <p:nvGrpSpPr>
            <p:cNvPr id="12" name="Group 11"/>
            <p:cNvGrpSpPr/>
            <p:nvPr/>
          </p:nvGrpSpPr>
          <p:grpSpPr>
            <a:xfrm>
              <a:off x="2590800" y="3505200"/>
              <a:ext cx="228600" cy="1828800"/>
              <a:chOff x="2438400" y="3429000"/>
              <a:chExt cx="228600" cy="1905000"/>
            </a:xfrm>
          </p:grpSpPr>
          <p:cxnSp>
            <p:nvCxnSpPr>
              <p:cNvPr id="7" name="Straight Connector 6"/>
              <p:cNvCxnSpPr/>
              <p:nvPr/>
            </p:nvCxnSpPr>
            <p:spPr bwMode="auto">
              <a:xfrm>
                <a:off x="2667000" y="3429000"/>
                <a:ext cx="0" cy="190500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0" name="Straight Connector 9"/>
              <p:cNvCxnSpPr/>
              <p:nvPr/>
            </p:nvCxnSpPr>
            <p:spPr bwMode="auto">
              <a:xfrm>
                <a:off x="2438400" y="3429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1" name="Straight Connector 10"/>
              <p:cNvCxnSpPr/>
              <p:nvPr/>
            </p:nvCxnSpPr>
            <p:spPr bwMode="auto">
              <a:xfrm>
                <a:off x="2438400" y="5334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grpSp>
        <p:sp>
          <p:nvSpPr>
            <p:cNvPr id="13" name="TextBox 12"/>
            <p:cNvSpPr txBox="1"/>
            <p:nvPr/>
          </p:nvSpPr>
          <p:spPr>
            <a:xfrm>
              <a:off x="2209800" y="5105400"/>
              <a:ext cx="304800" cy="461665"/>
            </a:xfrm>
            <a:prstGeom prst="rect">
              <a:avLst/>
            </a:prstGeom>
            <a:noFill/>
          </p:spPr>
          <p:txBody>
            <a:bodyPr wrap="square" rtlCol="0">
              <a:spAutoFit/>
            </a:bodyPr>
            <a:lstStyle/>
            <a:p>
              <a:r>
                <a:rPr lang="en-US" dirty="0" smtClean="0">
                  <a:solidFill>
                    <a:schemeClr val="tx2"/>
                  </a:solidFill>
                </a:rPr>
                <a:t>0</a:t>
              </a:r>
              <a:endParaRPr lang="en-US" dirty="0">
                <a:solidFill>
                  <a:schemeClr val="tx2"/>
                </a:solidFill>
              </a:endParaRPr>
            </a:p>
          </p:txBody>
        </p:sp>
        <p:sp>
          <p:nvSpPr>
            <p:cNvPr id="14" name="TextBox 13"/>
            <p:cNvSpPr txBox="1"/>
            <p:nvPr/>
          </p:nvSpPr>
          <p:spPr>
            <a:xfrm>
              <a:off x="2209800" y="3276600"/>
              <a:ext cx="304800" cy="461665"/>
            </a:xfrm>
            <a:prstGeom prst="rect">
              <a:avLst/>
            </a:prstGeom>
            <a:noFill/>
          </p:spPr>
          <p:txBody>
            <a:bodyPr wrap="square" rtlCol="0">
              <a:spAutoFit/>
            </a:bodyPr>
            <a:lstStyle/>
            <a:p>
              <a:r>
                <a:rPr lang="en-US" dirty="0">
                  <a:solidFill>
                    <a:schemeClr val="tx2"/>
                  </a:solidFill>
                </a:rPr>
                <a:t>1</a:t>
              </a:r>
            </a:p>
          </p:txBody>
        </p:sp>
      </p:grpSp>
    </p:spTree>
    <p:extLst>
      <p:ext uri="{BB962C8B-B14F-4D97-AF65-F5344CB8AC3E}">
        <p14:creationId xmlns:p14="http://schemas.microsoft.com/office/powerpoint/2010/main" val="3452258732"/>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31</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6412"/>
            <a:ext cx="6388100" cy="1092200"/>
          </a:xfrm>
          <a:prstGeom prst="rect">
            <a:avLst/>
          </a:prstGeom>
        </p:spPr>
      </p:pic>
      <p:grpSp>
        <p:nvGrpSpPr>
          <p:cNvPr id="7" name="Group 6"/>
          <p:cNvGrpSpPr/>
          <p:nvPr/>
        </p:nvGrpSpPr>
        <p:grpSpPr>
          <a:xfrm>
            <a:off x="1447800" y="3276600"/>
            <a:ext cx="609600" cy="2290465"/>
            <a:chOff x="2209800" y="3276600"/>
            <a:chExt cx="609600" cy="2290465"/>
          </a:xfrm>
        </p:grpSpPr>
        <p:grpSp>
          <p:nvGrpSpPr>
            <p:cNvPr id="9" name="Group 8"/>
            <p:cNvGrpSpPr/>
            <p:nvPr/>
          </p:nvGrpSpPr>
          <p:grpSpPr>
            <a:xfrm>
              <a:off x="2590800" y="3505200"/>
              <a:ext cx="228600" cy="1828800"/>
              <a:chOff x="2438400" y="3429000"/>
              <a:chExt cx="228600" cy="1905000"/>
            </a:xfrm>
          </p:grpSpPr>
          <p:cxnSp>
            <p:nvCxnSpPr>
              <p:cNvPr id="12" name="Straight Connector 11"/>
              <p:cNvCxnSpPr/>
              <p:nvPr/>
            </p:nvCxnSpPr>
            <p:spPr bwMode="auto">
              <a:xfrm>
                <a:off x="2667000" y="3429000"/>
                <a:ext cx="0" cy="190500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3" name="Straight Connector 12"/>
              <p:cNvCxnSpPr/>
              <p:nvPr/>
            </p:nvCxnSpPr>
            <p:spPr bwMode="auto">
              <a:xfrm>
                <a:off x="2438400" y="3429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4" name="Straight Connector 13"/>
              <p:cNvCxnSpPr/>
              <p:nvPr/>
            </p:nvCxnSpPr>
            <p:spPr bwMode="auto">
              <a:xfrm>
                <a:off x="2438400" y="5334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grpSp>
        <p:sp>
          <p:nvSpPr>
            <p:cNvPr id="10" name="TextBox 9"/>
            <p:cNvSpPr txBox="1"/>
            <p:nvPr/>
          </p:nvSpPr>
          <p:spPr>
            <a:xfrm>
              <a:off x="2209800" y="5105400"/>
              <a:ext cx="304800" cy="461665"/>
            </a:xfrm>
            <a:prstGeom prst="rect">
              <a:avLst/>
            </a:prstGeom>
            <a:noFill/>
          </p:spPr>
          <p:txBody>
            <a:bodyPr wrap="square" rtlCol="0">
              <a:spAutoFit/>
            </a:bodyPr>
            <a:lstStyle/>
            <a:p>
              <a:r>
                <a:rPr lang="en-US" dirty="0" smtClean="0">
                  <a:solidFill>
                    <a:schemeClr val="tx2"/>
                  </a:solidFill>
                </a:rPr>
                <a:t>0</a:t>
              </a:r>
              <a:endParaRPr lang="en-US" dirty="0">
                <a:solidFill>
                  <a:schemeClr val="tx2"/>
                </a:solidFill>
              </a:endParaRPr>
            </a:p>
          </p:txBody>
        </p:sp>
        <p:sp>
          <p:nvSpPr>
            <p:cNvPr id="11" name="TextBox 10"/>
            <p:cNvSpPr txBox="1"/>
            <p:nvPr/>
          </p:nvSpPr>
          <p:spPr>
            <a:xfrm>
              <a:off x="2209800" y="3276600"/>
              <a:ext cx="304800" cy="461665"/>
            </a:xfrm>
            <a:prstGeom prst="rect">
              <a:avLst/>
            </a:prstGeom>
            <a:noFill/>
          </p:spPr>
          <p:txBody>
            <a:bodyPr wrap="square" rtlCol="0">
              <a:spAutoFit/>
            </a:bodyPr>
            <a:lstStyle/>
            <a:p>
              <a:r>
                <a:rPr lang="en-US" dirty="0">
                  <a:solidFill>
                    <a:schemeClr val="tx2"/>
                  </a:solidFill>
                </a:rPr>
                <a:t>1</a:t>
              </a:r>
            </a:p>
          </p:txBody>
        </p:sp>
      </p:grpSp>
    </p:spTree>
    <p:extLst>
      <p:ext uri="{BB962C8B-B14F-4D97-AF65-F5344CB8AC3E}">
        <p14:creationId xmlns:p14="http://schemas.microsoft.com/office/powerpoint/2010/main" val="296890895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32</a:t>
            </a:fld>
            <a:endParaRPr lang="en-US"/>
          </a:p>
        </p:txBody>
      </p:sp>
      <p:pic>
        <p:nvPicPr>
          <p:cNvPr id="6" name="Picture 5"/>
          <p:cNvPicPr>
            <a:picLocks noChangeAspect="1"/>
          </p:cNvPicPr>
          <p:nvPr/>
        </p:nvPicPr>
        <p:blipFill>
          <a:blip r:link="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6412"/>
            <a:ext cx="6388100" cy="1092200"/>
          </a:xfrm>
          <a:prstGeom prst="rect">
            <a:avLst/>
          </a:prstGeom>
        </p:spPr>
      </p:pic>
      <p:grpSp>
        <p:nvGrpSpPr>
          <p:cNvPr id="7" name="Group 6"/>
          <p:cNvGrpSpPr/>
          <p:nvPr/>
        </p:nvGrpSpPr>
        <p:grpSpPr>
          <a:xfrm>
            <a:off x="1447800" y="3276600"/>
            <a:ext cx="609600" cy="2290465"/>
            <a:chOff x="2209800" y="3276600"/>
            <a:chExt cx="609600" cy="2290465"/>
          </a:xfrm>
        </p:grpSpPr>
        <p:grpSp>
          <p:nvGrpSpPr>
            <p:cNvPr id="9" name="Group 8"/>
            <p:cNvGrpSpPr/>
            <p:nvPr/>
          </p:nvGrpSpPr>
          <p:grpSpPr>
            <a:xfrm>
              <a:off x="2590800" y="3505200"/>
              <a:ext cx="228600" cy="1828800"/>
              <a:chOff x="2438400" y="3429000"/>
              <a:chExt cx="228600" cy="1905000"/>
            </a:xfrm>
          </p:grpSpPr>
          <p:cxnSp>
            <p:nvCxnSpPr>
              <p:cNvPr id="12" name="Straight Connector 11"/>
              <p:cNvCxnSpPr/>
              <p:nvPr/>
            </p:nvCxnSpPr>
            <p:spPr bwMode="auto">
              <a:xfrm>
                <a:off x="2667000" y="3429000"/>
                <a:ext cx="0" cy="190500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3" name="Straight Connector 12"/>
              <p:cNvCxnSpPr/>
              <p:nvPr/>
            </p:nvCxnSpPr>
            <p:spPr bwMode="auto">
              <a:xfrm>
                <a:off x="2438400" y="3429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4" name="Straight Connector 13"/>
              <p:cNvCxnSpPr/>
              <p:nvPr/>
            </p:nvCxnSpPr>
            <p:spPr bwMode="auto">
              <a:xfrm>
                <a:off x="2438400" y="5334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grpSp>
        <p:sp>
          <p:nvSpPr>
            <p:cNvPr id="10" name="TextBox 9"/>
            <p:cNvSpPr txBox="1"/>
            <p:nvPr/>
          </p:nvSpPr>
          <p:spPr>
            <a:xfrm>
              <a:off x="2209800" y="5105400"/>
              <a:ext cx="304800" cy="461665"/>
            </a:xfrm>
            <a:prstGeom prst="rect">
              <a:avLst/>
            </a:prstGeom>
            <a:noFill/>
          </p:spPr>
          <p:txBody>
            <a:bodyPr wrap="square" rtlCol="0">
              <a:spAutoFit/>
            </a:bodyPr>
            <a:lstStyle/>
            <a:p>
              <a:r>
                <a:rPr lang="en-US" dirty="0" smtClean="0">
                  <a:solidFill>
                    <a:schemeClr val="tx2"/>
                  </a:solidFill>
                </a:rPr>
                <a:t>0</a:t>
              </a:r>
              <a:endParaRPr lang="en-US" dirty="0">
                <a:solidFill>
                  <a:schemeClr val="tx2"/>
                </a:solidFill>
              </a:endParaRPr>
            </a:p>
          </p:txBody>
        </p:sp>
        <p:sp>
          <p:nvSpPr>
            <p:cNvPr id="11" name="TextBox 10"/>
            <p:cNvSpPr txBox="1"/>
            <p:nvPr/>
          </p:nvSpPr>
          <p:spPr>
            <a:xfrm>
              <a:off x="2209800" y="3276600"/>
              <a:ext cx="304800" cy="461665"/>
            </a:xfrm>
            <a:prstGeom prst="rect">
              <a:avLst/>
            </a:prstGeom>
            <a:noFill/>
          </p:spPr>
          <p:txBody>
            <a:bodyPr wrap="square" rtlCol="0">
              <a:spAutoFit/>
            </a:bodyPr>
            <a:lstStyle/>
            <a:p>
              <a:r>
                <a:rPr lang="en-US" dirty="0">
                  <a:solidFill>
                    <a:schemeClr val="tx2"/>
                  </a:solidFill>
                </a:rPr>
                <a:t>1</a:t>
              </a:r>
            </a:p>
          </p:txBody>
        </p:sp>
      </p:grpSp>
    </p:spTree>
    <p:extLst>
      <p:ext uri="{BB962C8B-B14F-4D97-AF65-F5344CB8AC3E}">
        <p14:creationId xmlns:p14="http://schemas.microsoft.com/office/powerpoint/2010/main" val="350687643"/>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685800" y="1981200"/>
            <a:ext cx="7772400" cy="4114800"/>
          </a:xfrm>
        </p:spPr>
        <p:txBody>
          <a:bodyPr/>
          <a:lstStyle/>
          <a:p>
            <a:r>
              <a:rPr lang="en-US" dirty="0" smtClean="0">
                <a:solidFill>
                  <a:srgbClr val="808080"/>
                </a:solidFill>
              </a:rPr>
              <a:t>If people are behaving like an ideal listener, they should be sensitive to cue statistics</a:t>
            </a:r>
          </a:p>
          <a:p>
            <a:r>
              <a:rPr lang="en-US" dirty="0" err="1" smtClean="0">
                <a:solidFill>
                  <a:srgbClr val="808080"/>
                </a:solidFill>
              </a:rPr>
              <a:t>Clayards</a:t>
            </a:r>
            <a:r>
              <a:rPr lang="en-US" dirty="0" smtClean="0">
                <a:solidFill>
                  <a:srgbClr val="808080"/>
                </a:solidFill>
              </a:rPr>
              <a:t> et al. (2008) set out to test for sensitivity to </a:t>
            </a:r>
            <a:r>
              <a:rPr lang="en-US" b="1" dirty="0" smtClean="0">
                <a:solidFill>
                  <a:srgbClr val="808080"/>
                </a:solidFill>
              </a:rPr>
              <a:t>variance</a:t>
            </a:r>
            <a:endParaRPr lang="en-US" dirty="0" smtClean="0">
              <a:solidFill>
                <a:srgbClr val="808080"/>
              </a:solidFill>
            </a:endParaRPr>
          </a:p>
        </p:txBody>
      </p:sp>
      <p:sp>
        <p:nvSpPr>
          <p:cNvPr id="4" name="Slide Number Placeholder 3"/>
          <p:cNvSpPr>
            <a:spLocks noGrp="1"/>
          </p:cNvSpPr>
          <p:nvPr>
            <p:ph type="sldNum" sz="quarter" idx="12"/>
          </p:nvPr>
        </p:nvSpPr>
        <p:spPr/>
        <p:txBody>
          <a:bodyPr/>
          <a:lstStyle/>
          <a:p>
            <a:fld id="{5F80C8D4-EBF1-459B-B948-4CDFA6C62824}" type="slidenum">
              <a:rPr lang="en-US" smtClean="0"/>
              <a:pPr/>
              <a:t>33</a:t>
            </a:fld>
            <a:endParaRPr lang="en-US"/>
          </a:p>
        </p:txBody>
      </p:sp>
      <p:sp>
        <p:nvSpPr>
          <p:cNvPr id="7" name="Title 1"/>
          <p:cNvSpPr>
            <a:spLocks noGrp="1"/>
          </p:cNvSpPr>
          <p:nvPr>
            <p:ph type="title"/>
          </p:nvPr>
        </p:nvSpPr>
        <p:spPr>
          <a:xfrm>
            <a:off x="685800" y="609600"/>
            <a:ext cx="7772400" cy="1143000"/>
          </a:xfrm>
        </p:spPr>
        <p:txBody>
          <a:bodyPr/>
          <a:lstStyle/>
          <a:p>
            <a:pPr algn="l"/>
            <a:r>
              <a:rPr lang="en-US" b="1" dirty="0" smtClean="0"/>
              <a:t>PREDICTIONS</a:t>
            </a:r>
            <a:endParaRPr lang="en-US" b="1" dirty="0"/>
          </a:p>
        </p:txBody>
      </p:sp>
    </p:spTree>
    <p:extLst>
      <p:ext uri="{BB962C8B-B14F-4D97-AF65-F5344CB8AC3E}">
        <p14:creationId xmlns:p14="http://schemas.microsoft.com/office/powerpoint/2010/main" val="2629387151"/>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F80C8D4-EBF1-459B-B948-4CDFA6C62824}" type="slidenum">
              <a:rPr lang="en-US" smtClean="0"/>
              <a:pPr/>
              <a:t>34</a:t>
            </a:fld>
            <a:endParaRPr lang="en-US"/>
          </a:p>
        </p:txBody>
      </p:sp>
      <p:sp>
        <p:nvSpPr>
          <p:cNvPr id="7" name="Title 1"/>
          <p:cNvSpPr>
            <a:spLocks noGrp="1"/>
          </p:cNvSpPr>
          <p:nvPr>
            <p:ph type="title"/>
          </p:nvPr>
        </p:nvSpPr>
        <p:spPr>
          <a:xfrm>
            <a:off x="685800" y="609600"/>
            <a:ext cx="7772400" cy="1143000"/>
          </a:xfrm>
        </p:spPr>
        <p:txBody>
          <a:bodyPr/>
          <a:lstStyle/>
          <a:p>
            <a:pPr algn="l"/>
            <a:r>
              <a:rPr lang="en-US" b="1" dirty="0" smtClean="0"/>
              <a:t>CLAYARDS ET AL. (2008)</a:t>
            </a:r>
            <a:endParaRPr lang="en-US" b="1" dirty="0"/>
          </a:p>
        </p:txBody>
      </p:sp>
      <p:sp>
        <p:nvSpPr>
          <p:cNvPr id="5" name="Content Placeholder 4"/>
          <p:cNvSpPr>
            <a:spLocks noGrp="1"/>
          </p:cNvSpPr>
          <p:nvPr>
            <p:ph idx="1"/>
          </p:nvPr>
        </p:nvSpPr>
        <p:spPr/>
        <p:txBody>
          <a:bodyPr/>
          <a:lstStyle/>
          <a:p>
            <a:r>
              <a:rPr lang="en-US" dirty="0" smtClean="0"/>
              <a:t>/b/-/p/ minimal pairs (VOT </a:t>
            </a:r>
            <a:r>
              <a:rPr lang="en-US" dirty="0" err="1" smtClean="0"/>
              <a:t>continnum</a:t>
            </a:r>
            <a:r>
              <a:rPr lang="en-US" dirty="0" smtClean="0"/>
              <a:t>)</a:t>
            </a:r>
          </a:p>
          <a:p>
            <a:r>
              <a:rPr lang="en-US" dirty="0" smtClean="0"/>
              <a:t>Two conditions: high variance and low variance VOT distributions.</a:t>
            </a:r>
          </a:p>
          <a:p>
            <a:endParaRPr lang="en-US" dirty="0"/>
          </a:p>
        </p:txBody>
      </p:sp>
    </p:spTree>
    <p:extLst>
      <p:ext uri="{BB962C8B-B14F-4D97-AF65-F5344CB8AC3E}">
        <p14:creationId xmlns:p14="http://schemas.microsoft.com/office/powerpoint/2010/main" val="215613557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F80C8D4-EBF1-459B-B948-4CDFA6C62824}" type="slidenum">
              <a:rPr lang="en-US" smtClean="0"/>
              <a:pPr/>
              <a:t>35</a:t>
            </a:fld>
            <a:endParaRPr lang="en-US"/>
          </a:p>
        </p:txBody>
      </p:sp>
      <p:sp>
        <p:nvSpPr>
          <p:cNvPr id="7" name="Title 1"/>
          <p:cNvSpPr>
            <a:spLocks noGrp="1"/>
          </p:cNvSpPr>
          <p:nvPr>
            <p:ph type="title"/>
          </p:nvPr>
        </p:nvSpPr>
        <p:spPr>
          <a:xfrm>
            <a:off x="685800" y="609600"/>
            <a:ext cx="7772400" cy="1143000"/>
          </a:xfrm>
        </p:spPr>
        <p:txBody>
          <a:bodyPr>
            <a:normAutofit fontScale="90000"/>
          </a:bodyPr>
          <a:lstStyle/>
          <a:p>
            <a:pPr algn="l"/>
            <a:r>
              <a:rPr lang="en-US" b="1" dirty="0" smtClean="0"/>
              <a:t>CLAYARDS ET AL. (2008)</a:t>
            </a:r>
            <a:br>
              <a:rPr lang="en-US" b="1" dirty="0" smtClean="0"/>
            </a:br>
            <a:r>
              <a:rPr lang="en-US" b="1" dirty="0" smtClean="0"/>
              <a:t>PREDICTIONS</a:t>
            </a:r>
            <a:endParaRPr lang="en-US" b="1" dirty="0"/>
          </a:p>
        </p:txBody>
      </p:sp>
      <p:pic>
        <p:nvPicPr>
          <p:cNvPr id="3" name="Content Placeholder 2"/>
          <p:cNvPicPr>
            <a:picLocks noGrp="1" noChangeAspect="1"/>
          </p:cNvPicPr>
          <p:nvPr>
            <p:ph idx="1"/>
          </p:nvPr>
        </p:nvPicPr>
        <p:blipFill>
          <a:blip r:embed="rId3"/>
          <a:srcRect l="-34589" r="-34589"/>
          <a:stretch>
            <a:fillRect/>
          </a:stretch>
        </p:blipFill>
        <p:spPr/>
      </p:pic>
    </p:spTree>
    <p:extLst>
      <p:ext uri="{BB962C8B-B14F-4D97-AF65-F5344CB8AC3E}">
        <p14:creationId xmlns:p14="http://schemas.microsoft.com/office/powerpoint/2010/main" val="1687693899"/>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F80C8D4-EBF1-459B-B948-4CDFA6C62824}" type="slidenum">
              <a:rPr lang="en-US" smtClean="0"/>
              <a:pPr/>
              <a:t>36</a:t>
            </a:fld>
            <a:endParaRPr lang="en-US"/>
          </a:p>
        </p:txBody>
      </p:sp>
      <p:sp>
        <p:nvSpPr>
          <p:cNvPr id="7" name="Title 1"/>
          <p:cNvSpPr>
            <a:spLocks noGrp="1"/>
          </p:cNvSpPr>
          <p:nvPr>
            <p:ph type="title"/>
          </p:nvPr>
        </p:nvSpPr>
        <p:spPr>
          <a:xfrm>
            <a:off x="685800" y="609600"/>
            <a:ext cx="7772400" cy="1143000"/>
          </a:xfrm>
        </p:spPr>
        <p:txBody>
          <a:bodyPr>
            <a:normAutofit fontScale="90000"/>
          </a:bodyPr>
          <a:lstStyle/>
          <a:p>
            <a:pPr algn="l"/>
            <a:r>
              <a:rPr lang="en-US" b="1" dirty="0" smtClean="0"/>
              <a:t>CLAYARDS ET AL. (2008)</a:t>
            </a:r>
            <a:br>
              <a:rPr lang="en-US" b="1" dirty="0" smtClean="0"/>
            </a:br>
            <a:r>
              <a:rPr lang="en-US" b="1" dirty="0" smtClean="0"/>
              <a:t>RESULTS</a:t>
            </a:r>
            <a:endParaRPr lang="en-US" b="1" dirty="0"/>
          </a:p>
        </p:txBody>
      </p:sp>
      <p:pic>
        <p:nvPicPr>
          <p:cNvPr id="6" name="Content Placeholder 5"/>
          <p:cNvPicPr>
            <a:picLocks noGrp="1" noChangeAspect="1"/>
          </p:cNvPicPr>
          <p:nvPr>
            <p:ph idx="1"/>
          </p:nvPr>
        </p:nvPicPr>
        <p:blipFill>
          <a:blip r:embed="rId3"/>
          <a:srcRect t="-10822" b="-10822"/>
          <a:stretch>
            <a:fillRect/>
          </a:stretch>
        </p:blipFill>
        <p:spPr>
          <a:xfrm>
            <a:off x="685800" y="1911802"/>
            <a:ext cx="7772400" cy="4274520"/>
          </a:xfrm>
        </p:spPr>
      </p:pic>
      <p:sp>
        <p:nvSpPr>
          <p:cNvPr id="8" name="TextBox 7"/>
          <p:cNvSpPr txBox="1"/>
          <p:nvPr/>
        </p:nvSpPr>
        <p:spPr>
          <a:xfrm>
            <a:off x="1600200" y="2057400"/>
            <a:ext cx="2015095" cy="461665"/>
          </a:xfrm>
          <a:prstGeom prst="rect">
            <a:avLst/>
          </a:prstGeom>
          <a:noFill/>
        </p:spPr>
        <p:txBody>
          <a:bodyPr wrap="none" rtlCol="0">
            <a:spAutoFit/>
          </a:bodyPr>
          <a:lstStyle/>
          <a:p>
            <a:r>
              <a:rPr lang="en-US" dirty="0" smtClean="0"/>
              <a:t>Low-variance</a:t>
            </a:r>
            <a:endParaRPr lang="en-US" dirty="0"/>
          </a:p>
        </p:txBody>
      </p:sp>
      <p:sp>
        <p:nvSpPr>
          <p:cNvPr id="9" name="TextBox 8"/>
          <p:cNvSpPr txBox="1"/>
          <p:nvPr/>
        </p:nvSpPr>
        <p:spPr>
          <a:xfrm>
            <a:off x="5003127" y="2057400"/>
            <a:ext cx="2083473" cy="461665"/>
          </a:xfrm>
          <a:prstGeom prst="rect">
            <a:avLst/>
          </a:prstGeom>
          <a:noFill/>
        </p:spPr>
        <p:txBody>
          <a:bodyPr wrap="none" rtlCol="0">
            <a:spAutoFit/>
          </a:bodyPr>
          <a:lstStyle/>
          <a:p>
            <a:r>
              <a:rPr lang="en-US" dirty="0" smtClean="0"/>
              <a:t>High-variance</a:t>
            </a:r>
            <a:endParaRPr lang="en-US" dirty="0"/>
          </a:p>
        </p:txBody>
      </p:sp>
    </p:spTree>
    <p:extLst>
      <p:ext uri="{BB962C8B-B14F-4D97-AF65-F5344CB8AC3E}">
        <p14:creationId xmlns:p14="http://schemas.microsoft.com/office/powerpoint/2010/main" val="523957561"/>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3"/>
          <a:srcRect t="-10822" b="-10822"/>
          <a:stretch>
            <a:fillRect/>
          </a:stretch>
        </p:blipFill>
        <p:spPr>
          <a:xfrm>
            <a:off x="685800" y="1981200"/>
            <a:ext cx="7772400" cy="4114800"/>
          </a:xfrm>
        </p:spPr>
      </p:pic>
      <p:sp>
        <p:nvSpPr>
          <p:cNvPr id="4" name="Slide Number Placeholder 3"/>
          <p:cNvSpPr>
            <a:spLocks noGrp="1"/>
          </p:cNvSpPr>
          <p:nvPr>
            <p:ph type="sldNum" sz="quarter" idx="12"/>
          </p:nvPr>
        </p:nvSpPr>
        <p:spPr/>
        <p:txBody>
          <a:bodyPr/>
          <a:lstStyle/>
          <a:p>
            <a:fld id="{5F80C8D4-EBF1-459B-B948-4CDFA6C62824}" type="slidenum">
              <a:rPr lang="en-US" smtClean="0"/>
              <a:pPr/>
              <a:t>37</a:t>
            </a:fld>
            <a:endParaRPr lang="en-US"/>
          </a:p>
        </p:txBody>
      </p:sp>
      <p:sp>
        <p:nvSpPr>
          <p:cNvPr id="7" name="Title 1"/>
          <p:cNvSpPr>
            <a:spLocks noGrp="1"/>
          </p:cNvSpPr>
          <p:nvPr>
            <p:ph type="title"/>
          </p:nvPr>
        </p:nvSpPr>
        <p:spPr>
          <a:xfrm>
            <a:off x="685800" y="609600"/>
            <a:ext cx="7772400" cy="1143000"/>
          </a:xfrm>
        </p:spPr>
        <p:txBody>
          <a:bodyPr>
            <a:normAutofit fontScale="90000"/>
          </a:bodyPr>
          <a:lstStyle/>
          <a:p>
            <a:pPr algn="l"/>
            <a:r>
              <a:rPr lang="en-US" b="1" dirty="0" smtClean="0"/>
              <a:t>CLAYARDS ET AL. (2008)</a:t>
            </a:r>
            <a:br>
              <a:rPr lang="en-US" b="1" dirty="0" smtClean="0"/>
            </a:br>
            <a:r>
              <a:rPr lang="en-US" b="1" dirty="0" smtClean="0"/>
              <a:t>RESULTS</a:t>
            </a:r>
            <a:endParaRPr lang="en-US" b="1" dirty="0"/>
          </a:p>
        </p:txBody>
      </p:sp>
      <p:sp>
        <p:nvSpPr>
          <p:cNvPr id="8" name="TextBox 7"/>
          <p:cNvSpPr txBox="1"/>
          <p:nvPr/>
        </p:nvSpPr>
        <p:spPr>
          <a:xfrm>
            <a:off x="1600200" y="2057400"/>
            <a:ext cx="2015095" cy="461665"/>
          </a:xfrm>
          <a:prstGeom prst="rect">
            <a:avLst/>
          </a:prstGeom>
          <a:noFill/>
        </p:spPr>
        <p:txBody>
          <a:bodyPr wrap="none" rtlCol="0">
            <a:spAutoFit/>
          </a:bodyPr>
          <a:lstStyle/>
          <a:p>
            <a:r>
              <a:rPr lang="en-US" dirty="0" smtClean="0"/>
              <a:t>Low-variance</a:t>
            </a:r>
            <a:endParaRPr lang="en-US" dirty="0"/>
          </a:p>
        </p:txBody>
      </p:sp>
      <p:sp>
        <p:nvSpPr>
          <p:cNvPr id="9" name="TextBox 8"/>
          <p:cNvSpPr txBox="1"/>
          <p:nvPr/>
        </p:nvSpPr>
        <p:spPr>
          <a:xfrm>
            <a:off x="5003127" y="2057400"/>
            <a:ext cx="2083473" cy="461665"/>
          </a:xfrm>
          <a:prstGeom prst="rect">
            <a:avLst/>
          </a:prstGeom>
          <a:noFill/>
        </p:spPr>
        <p:txBody>
          <a:bodyPr wrap="none" rtlCol="0">
            <a:spAutoFit/>
          </a:bodyPr>
          <a:lstStyle/>
          <a:p>
            <a:r>
              <a:rPr lang="en-US" dirty="0" smtClean="0"/>
              <a:t>High-variance</a:t>
            </a:r>
            <a:endParaRPr lang="en-US" dirty="0"/>
          </a:p>
        </p:txBody>
      </p:sp>
    </p:spTree>
    <p:extLst>
      <p:ext uri="{BB962C8B-B14F-4D97-AF65-F5344CB8AC3E}">
        <p14:creationId xmlns:p14="http://schemas.microsoft.com/office/powerpoint/2010/main" val="14688737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descr="cue-combo-dists1.pdf"/>
          <p:cNvPicPr>
            <a:picLocks noGrp="1" noChangeAspect="1"/>
          </p:cNvPicPr>
          <p:nvPr>
            <p:ph idx="1"/>
          </p:nvPr>
        </p:nvPicPr>
        <p:blipFill>
          <a:blip r:embed="rId2">
            <a:extLst>
              <a:ext uri="{28A0092B-C50C-407E-A947-70E740481C1C}">
                <a14:useLocalDpi xmlns:a14="http://schemas.microsoft.com/office/drawing/2010/main" val="0"/>
              </a:ext>
            </a:extLst>
          </a:blip>
          <a:srcRect t="6003" b="6003"/>
          <a:stretch>
            <a:fillRect/>
          </a:stretch>
        </p:blipFill>
        <p:spPr>
          <a:xfrm>
            <a:off x="1006495" y="1902291"/>
            <a:ext cx="7131010" cy="3921782"/>
          </a:xfrm>
        </p:spPr>
      </p:pic>
      <p:sp>
        <p:nvSpPr>
          <p:cNvPr id="7" name="TextBox 6"/>
          <p:cNvSpPr txBox="1"/>
          <p:nvPr/>
        </p:nvSpPr>
        <p:spPr>
          <a:xfrm>
            <a:off x="3968952" y="5878323"/>
            <a:ext cx="1432754" cy="461665"/>
          </a:xfrm>
          <a:prstGeom prst="rect">
            <a:avLst/>
          </a:prstGeom>
          <a:noFill/>
        </p:spPr>
        <p:txBody>
          <a:bodyPr wrap="none" rtlCol="0">
            <a:spAutoFit/>
          </a:bodyPr>
          <a:lstStyle/>
          <a:p>
            <a:r>
              <a:rPr lang="en-US" sz="2400" dirty="0" smtClean="0">
                <a:latin typeface="Helvetica"/>
                <a:cs typeface="Helvetica"/>
              </a:rPr>
              <a:t>size (cm)</a:t>
            </a:r>
            <a:endParaRPr lang="en-US" sz="2400" dirty="0">
              <a:latin typeface="Helvetica"/>
              <a:cs typeface="Helvetica"/>
            </a:endParaRPr>
          </a:p>
        </p:txBody>
      </p:sp>
      <p:sp>
        <p:nvSpPr>
          <p:cNvPr id="9" name="TextBox 8"/>
          <p:cNvSpPr txBox="1"/>
          <p:nvPr/>
        </p:nvSpPr>
        <p:spPr>
          <a:xfrm rot="16200000">
            <a:off x="-139316" y="3384502"/>
            <a:ext cx="1595309" cy="461665"/>
          </a:xfrm>
          <a:prstGeom prst="rect">
            <a:avLst/>
          </a:prstGeom>
          <a:noFill/>
        </p:spPr>
        <p:txBody>
          <a:bodyPr wrap="none" rtlCol="0">
            <a:spAutoFit/>
          </a:bodyPr>
          <a:lstStyle/>
          <a:p>
            <a:r>
              <a:rPr lang="en-US" sz="2400" dirty="0" smtClean="0">
                <a:latin typeface="Helvetica"/>
                <a:cs typeface="Helvetica"/>
              </a:rPr>
              <a:t>probability</a:t>
            </a:r>
            <a:endParaRPr lang="en-US" sz="2400" dirty="0">
              <a:latin typeface="Helvetica"/>
              <a:cs typeface="Helvetica"/>
            </a:endParaRPr>
          </a:p>
        </p:txBody>
      </p:sp>
      <p:pic>
        <p:nvPicPr>
          <p:cNvPr id="10" name="Picture 9"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8527" y="3065996"/>
            <a:ext cx="1672754" cy="307920"/>
          </a:xfrm>
          <a:prstGeom prst="rect">
            <a:avLst/>
          </a:prstGeom>
        </p:spPr>
      </p:pic>
      <p:pic>
        <p:nvPicPr>
          <p:cNvPr id="11" name="Picture 10"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22248" y="2534154"/>
            <a:ext cx="1627382" cy="305650"/>
          </a:xfrm>
          <a:prstGeom prst="rect">
            <a:avLst/>
          </a:prstGeom>
        </p:spPr>
      </p:pic>
      <p:cxnSp>
        <p:nvCxnSpPr>
          <p:cNvPr id="13" name="Straight Arrow Connector 12"/>
          <p:cNvCxnSpPr/>
          <p:nvPr/>
        </p:nvCxnSpPr>
        <p:spPr>
          <a:xfrm>
            <a:off x="6241850" y="4412989"/>
            <a:ext cx="0" cy="4507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4569096" y="4412989"/>
            <a:ext cx="0" cy="4507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a:off x="3968952" y="4042773"/>
            <a:ext cx="1126752"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5901104" y="3531618"/>
            <a:ext cx="666003"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pic>
        <p:nvPicPr>
          <p:cNvPr id="23" name="Picture 22"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6107" y="4418560"/>
            <a:ext cx="609600" cy="177800"/>
          </a:xfrm>
          <a:prstGeom prst="rect">
            <a:avLst/>
          </a:prstGeom>
        </p:spPr>
      </p:pic>
      <p:pic>
        <p:nvPicPr>
          <p:cNvPr id="24" name="Picture 23"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2542" y="4372092"/>
            <a:ext cx="635000" cy="177800"/>
          </a:xfrm>
          <a:prstGeom prst="rect">
            <a:avLst/>
          </a:prstGeom>
        </p:spPr>
      </p:pic>
      <p:pic>
        <p:nvPicPr>
          <p:cNvPr id="25" name="Picture 24"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24352" y="3247705"/>
            <a:ext cx="635000" cy="165100"/>
          </a:xfrm>
          <a:prstGeom prst="rect">
            <a:avLst/>
          </a:prstGeom>
        </p:spPr>
      </p:pic>
      <p:pic>
        <p:nvPicPr>
          <p:cNvPr id="26" name="Picture 2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76941" y="3789838"/>
            <a:ext cx="660400" cy="165100"/>
          </a:xfrm>
          <a:prstGeom prst="rect">
            <a:avLst/>
          </a:prstGeom>
        </p:spPr>
      </p:pic>
    </p:spTree>
    <p:extLst>
      <p:ext uri="{BB962C8B-B14F-4D97-AF65-F5344CB8AC3E}">
        <p14:creationId xmlns:p14="http://schemas.microsoft.com/office/powerpoint/2010/main" val="66235490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link="rId2">
            <a:extLst>
              <a:ext uri="{28A0092B-C50C-407E-A947-70E740481C1C}">
                <a14:useLocalDpi xmlns:a14="http://schemas.microsoft.com/office/drawing/2010/main" val="0"/>
              </a:ext>
            </a:extLst>
          </a:blip>
          <a:srcRect/>
          <a:stretch>
            <a:fillRect/>
          </a:stretch>
        </p:blipFill>
        <p:spPr>
          <a:xfrm>
            <a:off x="1012558" y="1638532"/>
            <a:ext cx="7118884" cy="4449300"/>
          </a:xfrm>
        </p:spPr>
      </p:pic>
      <p:sp>
        <p:nvSpPr>
          <p:cNvPr id="7" name="TextBox 6"/>
          <p:cNvSpPr txBox="1"/>
          <p:nvPr/>
        </p:nvSpPr>
        <p:spPr>
          <a:xfrm>
            <a:off x="3968952" y="5878323"/>
            <a:ext cx="1432754" cy="461665"/>
          </a:xfrm>
          <a:prstGeom prst="rect">
            <a:avLst/>
          </a:prstGeom>
          <a:noFill/>
        </p:spPr>
        <p:txBody>
          <a:bodyPr wrap="none" rtlCol="0">
            <a:spAutoFit/>
          </a:bodyPr>
          <a:lstStyle/>
          <a:p>
            <a:r>
              <a:rPr lang="en-US" sz="2400" dirty="0" smtClean="0">
                <a:latin typeface="Helvetica"/>
                <a:cs typeface="Helvetica"/>
              </a:rPr>
              <a:t>size (cm)</a:t>
            </a:r>
            <a:endParaRPr lang="en-US" sz="2400" dirty="0">
              <a:latin typeface="Helvetica"/>
              <a:cs typeface="Helvetica"/>
            </a:endParaRPr>
          </a:p>
        </p:txBody>
      </p:sp>
      <p:sp>
        <p:nvSpPr>
          <p:cNvPr id="9" name="TextBox 8"/>
          <p:cNvSpPr txBox="1"/>
          <p:nvPr/>
        </p:nvSpPr>
        <p:spPr>
          <a:xfrm rot="16200000">
            <a:off x="-139316" y="3384502"/>
            <a:ext cx="1595309" cy="461665"/>
          </a:xfrm>
          <a:prstGeom prst="rect">
            <a:avLst/>
          </a:prstGeom>
          <a:noFill/>
        </p:spPr>
        <p:txBody>
          <a:bodyPr wrap="none" rtlCol="0">
            <a:spAutoFit/>
          </a:bodyPr>
          <a:lstStyle/>
          <a:p>
            <a:r>
              <a:rPr lang="en-US" sz="2400" dirty="0" smtClean="0">
                <a:latin typeface="Helvetica"/>
                <a:cs typeface="Helvetica"/>
              </a:rPr>
              <a:t>probability</a:t>
            </a:r>
            <a:endParaRPr lang="en-US" sz="2400" dirty="0">
              <a:latin typeface="Helvetica"/>
              <a:cs typeface="Helvetica"/>
            </a:endParaRPr>
          </a:p>
        </p:txBody>
      </p:sp>
      <p:pic>
        <p:nvPicPr>
          <p:cNvPr id="10" name="Picture 9"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8527" y="3065996"/>
            <a:ext cx="1672754" cy="307920"/>
          </a:xfrm>
          <a:prstGeom prst="rect">
            <a:avLst/>
          </a:prstGeom>
        </p:spPr>
      </p:pic>
      <p:pic>
        <p:nvPicPr>
          <p:cNvPr id="11" name="Picture 10"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7976" y="2100434"/>
            <a:ext cx="1627382" cy="305650"/>
          </a:xfrm>
          <a:prstGeom prst="rect">
            <a:avLst/>
          </a:prstGeom>
        </p:spPr>
      </p:pic>
      <p:cxnSp>
        <p:nvCxnSpPr>
          <p:cNvPr id="15" name="Straight Arrow Connector 14"/>
          <p:cNvCxnSpPr/>
          <p:nvPr/>
        </p:nvCxnSpPr>
        <p:spPr>
          <a:xfrm>
            <a:off x="5885576" y="4412989"/>
            <a:ext cx="0" cy="4507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5591335" y="3531618"/>
            <a:ext cx="604050"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pic>
        <p:nvPicPr>
          <p:cNvPr id="8" name="Picture 7"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2846" y="4337076"/>
            <a:ext cx="2222500" cy="228600"/>
          </a:xfrm>
          <a:prstGeom prst="rect">
            <a:avLst/>
          </a:prstGeom>
        </p:spPr>
      </p:pic>
      <p:pic>
        <p:nvPicPr>
          <p:cNvPr id="12" name="Picture 11"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6651" y="3549310"/>
            <a:ext cx="914400" cy="584200"/>
          </a:xfrm>
          <a:prstGeom prst="rect">
            <a:avLst/>
          </a:prstGeom>
        </p:spPr>
      </p:pic>
      <p:pic>
        <p:nvPicPr>
          <p:cNvPr id="19" name="Picture 18"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64381" y="830439"/>
            <a:ext cx="4155905" cy="808093"/>
          </a:xfrm>
          <a:prstGeom prst="rect">
            <a:avLst/>
          </a:prstGeom>
        </p:spPr>
      </p:pic>
      <p:pic>
        <p:nvPicPr>
          <p:cNvPr id="21" name="Picture 20"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53287" y="2793111"/>
            <a:ext cx="1816100" cy="609600"/>
          </a:xfrm>
          <a:prstGeom prst="rect">
            <a:avLst/>
          </a:prstGeom>
        </p:spPr>
      </p:pic>
    </p:spTree>
    <p:extLst>
      <p:ext uri="{BB962C8B-B14F-4D97-AF65-F5344CB8AC3E}">
        <p14:creationId xmlns:p14="http://schemas.microsoft.com/office/powerpoint/2010/main" val="84236024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Does the brain really do this?</a:t>
            </a:r>
            <a:endParaRPr lang="en-US" dirty="0"/>
          </a:p>
        </p:txBody>
      </p:sp>
      <p:sp>
        <p:nvSpPr>
          <p:cNvPr id="3" name="Content Placeholder 2"/>
          <p:cNvSpPr>
            <a:spLocks noGrp="1"/>
          </p:cNvSpPr>
          <p:nvPr>
            <p:ph idx="1"/>
          </p:nvPr>
        </p:nvSpPr>
        <p:spPr/>
        <p:txBody>
          <a:bodyPr/>
          <a:lstStyle/>
          <a:p>
            <a:r>
              <a:rPr lang="en-US" dirty="0" smtClean="0"/>
              <a:t>Important to make </a:t>
            </a:r>
            <a:r>
              <a:rPr lang="en-US" b="1" dirty="0" smtClean="0"/>
              <a:t>predictions</a:t>
            </a:r>
            <a:r>
              <a:rPr lang="en-US" dirty="0" smtClean="0"/>
              <a:t> about behavior based on model.</a:t>
            </a:r>
          </a:p>
          <a:p>
            <a:r>
              <a:rPr lang="en-US" b="1" dirty="0" smtClean="0"/>
              <a:t>Qualitative </a:t>
            </a:r>
            <a:r>
              <a:rPr lang="en-US" dirty="0" smtClean="0"/>
              <a:t>predictions: “when I increase </a:t>
            </a:r>
            <a:r>
              <a:rPr lang="en-US" i="1" dirty="0" smtClean="0"/>
              <a:t>x</a:t>
            </a:r>
            <a:r>
              <a:rPr lang="en-US" dirty="0" smtClean="0"/>
              <a:t>, </a:t>
            </a:r>
            <a:r>
              <a:rPr lang="en-US" i="1" dirty="0" smtClean="0"/>
              <a:t>y </a:t>
            </a:r>
            <a:r>
              <a:rPr lang="en-US" dirty="0" smtClean="0"/>
              <a:t>should also increase”</a:t>
            </a:r>
          </a:p>
          <a:p>
            <a:r>
              <a:rPr lang="en-US" b="1" dirty="0" smtClean="0"/>
              <a:t>Quantitative </a:t>
            </a:r>
            <a:r>
              <a:rPr lang="en-US" dirty="0" smtClean="0"/>
              <a:t>predictions: “if I measure this thing, it will have value </a:t>
            </a:r>
            <a:r>
              <a:rPr lang="en-US" i="1" dirty="0" smtClean="0"/>
              <a:t>x</a:t>
            </a:r>
            <a:r>
              <a:rPr lang="en-US" dirty="0" smtClean="0"/>
              <a:t>”</a:t>
            </a:r>
            <a:endParaRPr lang="en-US" b="1" dirty="0"/>
          </a:p>
        </p:txBody>
      </p:sp>
    </p:spTree>
    <p:extLst>
      <p:ext uri="{BB962C8B-B14F-4D97-AF65-F5344CB8AC3E}">
        <p14:creationId xmlns:p14="http://schemas.microsoft.com/office/powerpoint/2010/main" val="404033412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experiment!</a:t>
            </a:r>
            <a:endParaRPr lang="en-US" dirty="0"/>
          </a:p>
        </p:txBody>
      </p:sp>
      <p:pic>
        <p:nvPicPr>
          <p:cNvPr id="5" name="Content Placeholder 4"/>
          <p:cNvPicPr>
            <a:picLocks noGrp="1" noChangeAspect="1"/>
          </p:cNvPicPr>
          <p:nvPr>
            <p:ph idx="1"/>
          </p:nvPr>
        </p:nvPicPr>
        <p:blipFill>
          <a:blip r:embed="rId2"/>
          <a:srcRect l="-44439" r="-44439"/>
          <a:stretch>
            <a:fillRect/>
          </a:stretch>
        </p:blipFill>
        <p:spPr/>
      </p:pic>
    </p:spTree>
    <p:extLst>
      <p:ext uri="{BB962C8B-B14F-4D97-AF65-F5344CB8AC3E}">
        <p14:creationId xmlns:p14="http://schemas.microsoft.com/office/powerpoint/2010/main" val="62086504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Decide which of two objects are bigger.</a:t>
            </a:r>
          </a:p>
          <a:p>
            <a:r>
              <a:rPr lang="en-US" dirty="0" smtClean="0"/>
              <a:t>One object has a </a:t>
            </a:r>
            <a:r>
              <a:rPr lang="en-US" b="1" dirty="0" smtClean="0"/>
              <a:t>cue conflict</a:t>
            </a:r>
            <a:r>
              <a:rPr lang="en-US" dirty="0" smtClean="0"/>
              <a:t>: felt and seen size are mismatched.</a:t>
            </a:r>
          </a:p>
          <a:p>
            <a:r>
              <a:rPr lang="en-US" dirty="0" smtClean="0"/>
              <a:t>Cue combination predicts: </a:t>
            </a:r>
          </a:p>
          <a:p>
            <a:pPr lvl="1"/>
            <a:r>
              <a:rPr lang="en-US" dirty="0" smtClean="0"/>
              <a:t>More reliable cue is weighted more</a:t>
            </a:r>
          </a:p>
          <a:p>
            <a:pPr lvl="1"/>
            <a:r>
              <a:rPr lang="en-US" dirty="0" smtClean="0"/>
              <a:t>Weights are directly proportional to reliability</a:t>
            </a:r>
          </a:p>
          <a:p>
            <a:pPr lvl="1"/>
            <a:r>
              <a:rPr lang="en-US" dirty="0" smtClean="0"/>
              <a:t>Reliability of two cues sums.</a:t>
            </a:r>
          </a:p>
        </p:txBody>
      </p:sp>
    </p:spTree>
    <p:extLst>
      <p:ext uri="{BB962C8B-B14F-4D97-AF65-F5344CB8AC3E}">
        <p14:creationId xmlns:p14="http://schemas.microsoft.com/office/powerpoint/2010/main" val="267537421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srcRect t="-736" b="-736"/>
          <a:stretch>
            <a:fillRect/>
          </a:stretch>
        </p:blipFill>
        <p:spPr>
          <a:xfrm>
            <a:off x="457200" y="274638"/>
            <a:ext cx="8229600" cy="5851525"/>
          </a:xfrm>
        </p:spPr>
      </p:pic>
    </p:spTree>
    <p:extLst>
      <p:ext uri="{BB962C8B-B14F-4D97-AF65-F5344CB8AC3E}">
        <p14:creationId xmlns:p14="http://schemas.microsoft.com/office/powerpoint/2010/main" val="304110281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146</TotalTime>
  <Words>2769</Words>
  <Application>Microsoft Macintosh PowerPoint</Application>
  <PresentationFormat>On-screen Show (4:3)</PresentationFormat>
  <Paragraphs>209</Paragraphs>
  <Slides>37</Slides>
  <Notes>22</Notes>
  <HiddenSlides>0</HiddenSlides>
  <MMClips>1</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Office Theme</vt:lpstr>
      <vt:lpstr>PowerPoint Presentation</vt:lpstr>
      <vt:lpstr>PowerPoint Presentation</vt:lpstr>
      <vt:lpstr>PowerPoint Presentation</vt:lpstr>
      <vt:lpstr>PowerPoint Presentation</vt:lpstr>
      <vt:lpstr>PowerPoint Presentation</vt:lpstr>
      <vt:lpstr>Does the brain really do this?</vt:lpstr>
      <vt:lpstr>An experiment!</vt:lpstr>
      <vt:lpstr>PowerPoint Presentation</vt:lpstr>
      <vt:lpstr>PowerPoint Presentation</vt:lpstr>
      <vt:lpstr>Bayesian modeling</vt:lpstr>
      <vt:lpstr>How to make a model</vt:lpstr>
      <vt:lpstr>Backwards blocking/ Explaining away</vt:lpstr>
      <vt:lpstr>Phase 1</vt:lpstr>
      <vt:lpstr>Phase 1: test</vt:lpstr>
      <vt:lpstr>Phase 2</vt:lpstr>
      <vt:lpstr>Phase 2: test</vt:lpstr>
      <vt:lpstr>Explaining away &amp; backward blocking</vt:lpstr>
      <vt:lpstr>Categorical speech perception</vt:lpstr>
      <vt:lpstr>Categorical speech perception</vt:lpstr>
      <vt:lpstr>Categorical speech perception</vt:lpstr>
      <vt:lpstr>Categorical speech perception</vt:lpstr>
      <vt:lpstr>Categorical speech perception</vt:lpstr>
      <vt:lpstr>PowerPoint Presentation</vt:lpstr>
      <vt:lpstr>Categorical speech perception</vt:lpstr>
      <vt:lpstr>Categorical speech perception</vt:lpstr>
      <vt:lpstr>Categorical speech perception</vt:lpstr>
      <vt:lpstr>Categorical speech perception</vt:lpstr>
      <vt:lpstr>Categorical speech perception</vt:lpstr>
      <vt:lpstr>Categorical speech perception</vt:lpstr>
      <vt:lpstr>Categorical speech perception</vt:lpstr>
      <vt:lpstr>Categorical speech perception</vt:lpstr>
      <vt:lpstr>Categorical speech perception</vt:lpstr>
      <vt:lpstr>PREDICTIONS</vt:lpstr>
      <vt:lpstr>CLAYARDS ET AL. (2008)</vt:lpstr>
      <vt:lpstr>CLAYARDS ET AL. (2008) PREDICTIONS</vt:lpstr>
      <vt:lpstr>CLAYARDS ET AL. (2008) RESULTS</vt:lpstr>
      <vt:lpstr>CLAYARDS ET AL. (2008) RESULTS</vt:lpstr>
    </vt:vector>
  </TitlesOfParts>
  <Company>University of Rochester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Kleinschmidt</dc:creator>
  <cp:lastModifiedBy>David Kleinschmidt</cp:lastModifiedBy>
  <cp:revision>78</cp:revision>
  <dcterms:created xsi:type="dcterms:W3CDTF">2014-02-13T04:25:02Z</dcterms:created>
  <dcterms:modified xsi:type="dcterms:W3CDTF">2014-02-13T06:51:08Z</dcterms:modified>
</cp:coreProperties>
</file>

<file path=docProps/thumbnail.jpeg>
</file>